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60" r:id="rId6"/>
    <p:sldId id="265" r:id="rId7"/>
    <p:sldId id="264" r:id="rId8"/>
    <p:sldId id="263" r:id="rId9"/>
    <p:sldId id="259"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653"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cs-CZ"/>
              <a:t>Kliknutím lze upravit styl.</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7DBC9DD7-F497-4030-A0CA-98C888D1FFAB}" type="datetimeFigureOut">
              <a:rPr lang="cs-CZ" smtClean="0"/>
              <a:t>25.04.2025</a:t>
            </a:fld>
            <a:endParaRPr lang="cs-CZ"/>
          </a:p>
        </p:txBody>
      </p:sp>
      <p:sp>
        <p:nvSpPr>
          <p:cNvPr id="5" name="Footer Placeholder 4"/>
          <p:cNvSpPr>
            <a:spLocks noGrp="1"/>
          </p:cNvSpPr>
          <p:nvPr>
            <p:ph type="ftr" sz="quarter" idx="11"/>
          </p:nvPr>
        </p:nvSpPr>
        <p:spPr>
          <a:xfrm>
            <a:off x="1371600" y="4323845"/>
            <a:ext cx="6400800" cy="365125"/>
          </a:xfrm>
        </p:spPr>
        <p:txBody>
          <a:bodyPr/>
          <a:lstStyle/>
          <a:p>
            <a:endParaRPr lang="cs-CZ"/>
          </a:p>
        </p:txBody>
      </p:sp>
      <p:sp>
        <p:nvSpPr>
          <p:cNvPr id="6" name="Slide Number Placeholder 5"/>
          <p:cNvSpPr>
            <a:spLocks noGrp="1"/>
          </p:cNvSpPr>
          <p:nvPr>
            <p:ph type="sldNum" sz="quarter" idx="12"/>
          </p:nvPr>
        </p:nvSpPr>
        <p:spPr>
          <a:xfrm>
            <a:off x="8077200" y="1430866"/>
            <a:ext cx="2743200" cy="365125"/>
          </a:xfrm>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485732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7DBC9DD7-F497-4030-A0CA-98C888D1FFAB}" type="datetimeFigureOut">
              <a:rPr lang="cs-CZ" smtClean="0"/>
              <a:t>25.04.2025</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3825199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cs-CZ"/>
              <a:t>Kliknutím lze upravit styl.</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7DBC9DD7-F497-4030-A0CA-98C888D1FFAB}" type="datetimeFigureOut">
              <a:rPr lang="cs-CZ" smtClean="0"/>
              <a:t>25.04.2025</a:t>
            </a:fld>
            <a:endParaRPr lang="cs-CZ"/>
          </a:p>
        </p:txBody>
      </p:sp>
      <p:sp>
        <p:nvSpPr>
          <p:cNvPr id="5" name="Footer Placeholder 4"/>
          <p:cNvSpPr>
            <a:spLocks noGrp="1"/>
          </p:cNvSpPr>
          <p:nvPr>
            <p:ph type="ftr" sz="quarter" idx="11"/>
          </p:nvPr>
        </p:nvSpPr>
        <p:spPr>
          <a:xfrm>
            <a:off x="685800" y="381001"/>
            <a:ext cx="6991492" cy="364065"/>
          </a:xfrm>
        </p:spPr>
        <p:txBody>
          <a:bodyPr/>
          <a:lstStyle/>
          <a:p>
            <a:endParaRPr lang="cs-CZ"/>
          </a:p>
        </p:txBody>
      </p:sp>
      <p:sp>
        <p:nvSpPr>
          <p:cNvPr id="6" name="Slide Number Placeholder 5"/>
          <p:cNvSpPr>
            <a:spLocks noGrp="1"/>
          </p:cNvSpPr>
          <p:nvPr>
            <p:ph type="sldNum" sz="quarter" idx="12"/>
          </p:nvPr>
        </p:nvSpPr>
        <p:spPr>
          <a:xfrm>
            <a:off x="10862452" y="381000"/>
            <a:ext cx="643748" cy="365125"/>
          </a:xfrm>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131176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7DBC9DD7-F497-4030-A0CA-98C888D1FFAB}" type="datetimeFigureOut">
              <a:rPr lang="cs-CZ" smtClean="0"/>
              <a:t>25.04.2025</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2881876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cs-CZ"/>
              <a:t>Kliknutím lze upravit styl.</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685800" y="3132666"/>
            <a:ext cx="5311775" cy="3086019"/>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172200" y="3132666"/>
            <a:ext cx="5334000" cy="3086019"/>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7DBC9DD7-F497-4030-A0CA-98C888D1FFAB}" type="datetimeFigureOut">
              <a:rPr lang="cs-CZ" smtClean="0"/>
              <a:t>25.04.2025</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1318952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7DBC9DD7-F497-4030-A0CA-98C888D1FFAB}" type="datetimeFigureOut">
              <a:rPr lang="cs-CZ" smtClean="0"/>
              <a:t>25.04.2025</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244196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C9DD7-F497-4030-A0CA-98C888D1FFAB}" type="datetimeFigureOut">
              <a:rPr lang="cs-CZ" smtClean="0"/>
              <a:t>25.04.2025</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3005045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cs-CZ"/>
              <a:t>Kliknutím lze upravit styl.</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7DBC9DD7-F497-4030-A0CA-98C888D1FFAB}" type="datetimeFigureOut">
              <a:rPr lang="cs-CZ" smtClean="0"/>
              <a:t>25.04.2025</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1446116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7DBC9DD7-F497-4030-A0CA-98C888D1FFAB}" type="datetimeFigureOut">
              <a:rPr lang="cs-CZ" smtClean="0"/>
              <a:t>25.04.2025</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825589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7DBC9DD7-F497-4030-A0CA-98C888D1FFAB}" type="datetimeFigureOut">
              <a:rPr lang="cs-CZ" smtClean="0"/>
              <a:t>25.04.2025</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2367699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Název a popisek">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cs-CZ"/>
              <a:t>Kliknutím lze upravit styl.</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DBC9DD7-F497-4030-A0CA-98C888D1FFAB}" type="datetimeFigureOut">
              <a:rPr lang="cs-CZ" smtClean="0"/>
              <a:t>25.04.2025</a:t>
            </a:fld>
            <a:endParaRPr lang="cs-CZ"/>
          </a:p>
        </p:txBody>
      </p:sp>
      <p:sp>
        <p:nvSpPr>
          <p:cNvPr id="6" name="Footer Placeholder 5"/>
          <p:cNvSpPr>
            <a:spLocks noGrp="1"/>
          </p:cNvSpPr>
          <p:nvPr>
            <p:ph type="ftr" sz="quarter" idx="11"/>
          </p:nvPr>
        </p:nvSpPr>
        <p:spPr>
          <a:xfrm>
            <a:off x="685800" y="379941"/>
            <a:ext cx="6991492" cy="365125"/>
          </a:xfrm>
        </p:spPr>
        <p:txBody>
          <a:bodyPr/>
          <a:lstStyle/>
          <a:p>
            <a:endParaRPr lang="cs-CZ"/>
          </a:p>
        </p:txBody>
      </p:sp>
      <p:sp>
        <p:nvSpPr>
          <p:cNvPr id="7" name="Slide Number Placeholder 6"/>
          <p:cNvSpPr>
            <a:spLocks noGrp="1"/>
          </p:cNvSpPr>
          <p:nvPr>
            <p:ph type="sldNum" sz="quarter" idx="12"/>
          </p:nvPr>
        </p:nvSpPr>
        <p:spPr>
          <a:xfrm>
            <a:off x="10862452" y="381000"/>
            <a:ext cx="643748" cy="365125"/>
          </a:xfrm>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524882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ce s popiskem">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cs-CZ"/>
              <a:t>Kliknutím lze upravit styl.</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DBC9DD7-F497-4030-A0CA-98C888D1FFAB}" type="datetimeFigureOut">
              <a:rPr lang="cs-CZ" smtClean="0"/>
              <a:t>25.04.2025</a:t>
            </a:fld>
            <a:endParaRPr lang="cs-CZ"/>
          </a:p>
        </p:txBody>
      </p:sp>
      <p:sp>
        <p:nvSpPr>
          <p:cNvPr id="6" name="Footer Placeholder 5"/>
          <p:cNvSpPr>
            <a:spLocks noGrp="1"/>
          </p:cNvSpPr>
          <p:nvPr>
            <p:ph type="ftr" sz="quarter" idx="11"/>
          </p:nvPr>
        </p:nvSpPr>
        <p:spPr>
          <a:xfrm>
            <a:off x="685800" y="379941"/>
            <a:ext cx="6991492" cy="365125"/>
          </a:xfrm>
        </p:spPr>
        <p:txBody>
          <a:bodyPr/>
          <a:lstStyle/>
          <a:p>
            <a:endParaRPr lang="cs-CZ"/>
          </a:p>
        </p:txBody>
      </p:sp>
      <p:sp>
        <p:nvSpPr>
          <p:cNvPr id="7" name="Slide Number Placeholder 6"/>
          <p:cNvSpPr>
            <a:spLocks noGrp="1"/>
          </p:cNvSpPr>
          <p:nvPr>
            <p:ph type="sldNum" sz="quarter" idx="12"/>
          </p:nvPr>
        </p:nvSpPr>
        <p:spPr>
          <a:xfrm>
            <a:off x="10862452" y="381000"/>
            <a:ext cx="643748" cy="365125"/>
          </a:xfrm>
        </p:spPr>
        <p:txBody>
          <a:bodyPr/>
          <a:lstStyle/>
          <a:p>
            <a:fld id="{6A8064E2-0E55-4D02-99A4-978563FFCF99}" type="slidenum">
              <a:rPr lang="cs-CZ" smtClean="0"/>
              <a:t>‹#›</a:t>
            </a:fld>
            <a:endParaRPr lang="cs-CZ"/>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54984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Jmenovka">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cs-CZ"/>
              <a:t>Kliknutím lze upravit styl.</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7DBC9DD7-F497-4030-A0CA-98C888D1FFAB}" type="datetimeFigureOut">
              <a:rPr lang="cs-CZ" smtClean="0"/>
              <a:t>25.04.2025</a:t>
            </a:fld>
            <a:endParaRPr lang="cs-CZ"/>
          </a:p>
        </p:txBody>
      </p:sp>
      <p:sp>
        <p:nvSpPr>
          <p:cNvPr id="6" name="Footer Placeholder 5"/>
          <p:cNvSpPr>
            <a:spLocks noGrp="1"/>
          </p:cNvSpPr>
          <p:nvPr>
            <p:ph type="ftr" sz="quarter" idx="11"/>
          </p:nvPr>
        </p:nvSpPr>
        <p:spPr>
          <a:xfrm>
            <a:off x="685800" y="378883"/>
            <a:ext cx="6991492" cy="365125"/>
          </a:xfrm>
        </p:spPr>
        <p:txBody>
          <a:bodyPr/>
          <a:lstStyle/>
          <a:p>
            <a:endParaRPr lang="cs-CZ"/>
          </a:p>
        </p:txBody>
      </p:sp>
      <p:sp>
        <p:nvSpPr>
          <p:cNvPr id="7" name="Slide Number Placeholder 6"/>
          <p:cNvSpPr>
            <a:spLocks noGrp="1"/>
          </p:cNvSpPr>
          <p:nvPr>
            <p:ph type="sldNum" sz="quarter" idx="12"/>
          </p:nvPr>
        </p:nvSpPr>
        <p:spPr>
          <a:xfrm>
            <a:off x="10862452" y="381000"/>
            <a:ext cx="643748" cy="365125"/>
          </a:xfrm>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2419168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cs-CZ"/>
              <a:t>Kliknutím lze upravit styl.</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3" name="Date Placeholder 2"/>
          <p:cNvSpPr>
            <a:spLocks noGrp="1"/>
          </p:cNvSpPr>
          <p:nvPr>
            <p:ph type="dt" sz="half" idx="10"/>
          </p:nvPr>
        </p:nvSpPr>
        <p:spPr/>
        <p:txBody>
          <a:bodyPr/>
          <a:lstStyle/>
          <a:p>
            <a:fld id="{7DBC9DD7-F497-4030-A0CA-98C888D1FFAB}" type="datetimeFigureOut">
              <a:rPr lang="cs-CZ" smtClean="0"/>
              <a:t>25.04.2025</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4215224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cs-CZ"/>
              <a:t>Kliknutím lze upravit styl.</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3" name="Date Placeholder 2"/>
          <p:cNvSpPr>
            <a:spLocks noGrp="1"/>
          </p:cNvSpPr>
          <p:nvPr>
            <p:ph type="dt" sz="half" idx="10"/>
          </p:nvPr>
        </p:nvSpPr>
        <p:spPr/>
        <p:txBody>
          <a:bodyPr/>
          <a:lstStyle/>
          <a:p>
            <a:fld id="{7DBC9DD7-F497-4030-A0CA-98C888D1FFAB}" type="datetimeFigureOut">
              <a:rPr lang="cs-CZ" smtClean="0"/>
              <a:t>25.04.2025</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334857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7DBC9DD7-F497-4030-A0CA-98C888D1FFAB}" type="datetimeFigureOut">
              <a:rPr lang="cs-CZ" smtClean="0"/>
              <a:t>25.04.2025</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2372222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cs-CZ"/>
              <a:t>Kliknutím lze upravit styl.</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7DBC9DD7-F497-4030-A0CA-98C888D1FFAB}" type="datetimeFigureOut">
              <a:rPr lang="cs-CZ" smtClean="0"/>
              <a:t>25.04.2025</a:t>
            </a:fld>
            <a:endParaRPr lang="cs-CZ"/>
          </a:p>
        </p:txBody>
      </p:sp>
      <p:sp>
        <p:nvSpPr>
          <p:cNvPr id="5" name="Footer Placeholder 4"/>
          <p:cNvSpPr>
            <a:spLocks noGrp="1"/>
          </p:cNvSpPr>
          <p:nvPr>
            <p:ph type="ftr" sz="quarter" idx="11"/>
          </p:nvPr>
        </p:nvSpPr>
        <p:spPr>
          <a:xfrm>
            <a:off x="685800" y="381000"/>
            <a:ext cx="6991492" cy="365125"/>
          </a:xfrm>
        </p:spPr>
        <p:txBody>
          <a:bodyPr/>
          <a:lstStyle/>
          <a:p>
            <a:endParaRPr lang="cs-CZ"/>
          </a:p>
        </p:txBody>
      </p:sp>
      <p:sp>
        <p:nvSpPr>
          <p:cNvPr id="6" name="Slide Number Placeholder 5"/>
          <p:cNvSpPr>
            <a:spLocks noGrp="1"/>
          </p:cNvSpPr>
          <p:nvPr>
            <p:ph type="sldNum" sz="quarter" idx="12"/>
          </p:nvPr>
        </p:nvSpPr>
        <p:spPr>
          <a:xfrm>
            <a:off x="10862452" y="381000"/>
            <a:ext cx="643748" cy="365125"/>
          </a:xfrm>
        </p:spPr>
        <p:txBody>
          <a:bodyPr/>
          <a:lstStyle/>
          <a:p>
            <a:fld id="{6A8064E2-0E55-4D02-99A4-978563FFCF99}" type="slidenum">
              <a:rPr lang="cs-CZ" smtClean="0"/>
              <a:t>‹#›</a:t>
            </a:fld>
            <a:endParaRPr lang="cs-CZ"/>
          </a:p>
        </p:txBody>
      </p:sp>
    </p:spTree>
    <p:extLst>
      <p:ext uri="{BB962C8B-B14F-4D97-AF65-F5344CB8AC3E}">
        <p14:creationId xmlns:p14="http://schemas.microsoft.com/office/powerpoint/2010/main" val="4280609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DBC9DD7-F497-4030-A0CA-98C888D1FFAB}" type="datetimeFigureOut">
              <a:rPr lang="cs-CZ" smtClean="0"/>
              <a:t>25.04.2025</a:t>
            </a:fld>
            <a:endParaRPr lang="cs-CZ"/>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A8064E2-0E55-4D02-99A4-978563FFCF99}" type="slidenum">
              <a:rPr lang="cs-CZ" smtClean="0"/>
              <a:t>‹#›</a:t>
            </a:fld>
            <a:endParaRPr lang="cs-CZ"/>
          </a:p>
        </p:txBody>
      </p:sp>
    </p:spTree>
    <p:extLst>
      <p:ext uri="{BB962C8B-B14F-4D97-AF65-F5344CB8AC3E}">
        <p14:creationId xmlns:p14="http://schemas.microsoft.com/office/powerpoint/2010/main" val="49396892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mapy.cz/zakladni?source=firm&amp;id=358772&amp;gallery=1&amp;sourcep=ffoto&amp;idp=6333980&amp;x=15.7748532&amp;y=49.9897675&amp;z=17" TargetMode="External"/><Relationship Id="rId2" Type="http://schemas.openxmlformats.org/officeDocument/2006/relationships/hyperlink" Target="https://www.zs-mikulovice.cz/historie-skol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3FB691-F032-0F6A-2DBD-219B25627640}"/>
              </a:ext>
            </a:extLst>
          </p:cNvPr>
          <p:cNvSpPr>
            <a:spLocks noGrp="1"/>
          </p:cNvSpPr>
          <p:nvPr>
            <p:ph type="ctrTitle"/>
          </p:nvPr>
        </p:nvSpPr>
        <p:spPr/>
        <p:txBody>
          <a:bodyPr/>
          <a:lstStyle/>
          <a:p>
            <a:r>
              <a:rPr lang="cs-CZ" dirty="0" err="1"/>
              <a:t>základNÍ</a:t>
            </a:r>
            <a:r>
              <a:rPr lang="cs-CZ" dirty="0"/>
              <a:t> škola </a:t>
            </a:r>
            <a:r>
              <a:rPr lang="cs-CZ" dirty="0" err="1"/>
              <a:t>mikulovice</a:t>
            </a:r>
            <a:endParaRPr lang="cs-CZ" dirty="0"/>
          </a:p>
        </p:txBody>
      </p:sp>
      <p:sp>
        <p:nvSpPr>
          <p:cNvPr id="3" name="Podnadpis 2">
            <a:extLst>
              <a:ext uri="{FF2B5EF4-FFF2-40B4-BE49-F238E27FC236}">
                <a16:creationId xmlns:a16="http://schemas.microsoft.com/office/drawing/2014/main" id="{5A0BB3A2-F66F-B2FA-26A7-30094A2C1D20}"/>
              </a:ext>
            </a:extLst>
          </p:cNvPr>
          <p:cNvSpPr>
            <a:spLocks noGrp="1"/>
          </p:cNvSpPr>
          <p:nvPr>
            <p:ph type="subTitle" idx="1"/>
          </p:nvPr>
        </p:nvSpPr>
        <p:spPr/>
        <p:txBody>
          <a:bodyPr/>
          <a:lstStyle/>
          <a:p>
            <a:r>
              <a:rPr lang="cs-CZ" dirty="0"/>
              <a:t>Ondřej Matyáš</a:t>
            </a:r>
          </a:p>
        </p:txBody>
      </p:sp>
    </p:spTree>
    <p:extLst>
      <p:ext uri="{BB962C8B-B14F-4D97-AF65-F5344CB8AC3E}">
        <p14:creationId xmlns:p14="http://schemas.microsoft.com/office/powerpoint/2010/main" val="17538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479F4E7-F3F1-92D3-7CFC-8C935458A49A}"/>
              </a:ext>
            </a:extLst>
          </p:cNvPr>
          <p:cNvSpPr>
            <a:spLocks noGrp="1"/>
          </p:cNvSpPr>
          <p:nvPr>
            <p:ph type="title"/>
          </p:nvPr>
        </p:nvSpPr>
        <p:spPr>
          <a:xfrm>
            <a:off x="254000" y="738973"/>
            <a:ext cx="8610600" cy="1293028"/>
          </a:xfrm>
        </p:spPr>
        <p:txBody>
          <a:bodyPr/>
          <a:lstStyle/>
          <a:p>
            <a:r>
              <a:rPr lang="cs-CZ" dirty="0"/>
              <a:t>Kde Mikulovice leží</a:t>
            </a:r>
          </a:p>
        </p:txBody>
      </p:sp>
      <p:pic>
        <p:nvPicPr>
          <p:cNvPr id="4" name="Obrázek 3">
            <a:extLst>
              <a:ext uri="{FF2B5EF4-FFF2-40B4-BE49-F238E27FC236}">
                <a16:creationId xmlns:a16="http://schemas.microsoft.com/office/drawing/2014/main" id="{D8F45D16-F34F-FCB3-B5BC-9E41AB6991D2}"/>
              </a:ext>
            </a:extLst>
          </p:cNvPr>
          <p:cNvPicPr>
            <a:picLocks noChangeAspect="1"/>
          </p:cNvPicPr>
          <p:nvPr/>
        </p:nvPicPr>
        <p:blipFill>
          <a:blip r:embed="rId2"/>
          <a:stretch>
            <a:fillRect/>
          </a:stretch>
        </p:blipFill>
        <p:spPr>
          <a:xfrm>
            <a:off x="4014727" y="1686638"/>
            <a:ext cx="3740182" cy="5058151"/>
          </a:xfrm>
          <a:prstGeom prst="rect">
            <a:avLst/>
          </a:prstGeom>
        </p:spPr>
      </p:pic>
    </p:spTree>
    <p:extLst>
      <p:ext uri="{BB962C8B-B14F-4D97-AF65-F5344CB8AC3E}">
        <p14:creationId xmlns:p14="http://schemas.microsoft.com/office/powerpoint/2010/main" val="113057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C1B2A13-A02A-B825-C16C-682E8FC33AC3}"/>
              </a:ext>
            </a:extLst>
          </p:cNvPr>
          <p:cNvSpPr>
            <a:spLocks noGrp="1"/>
          </p:cNvSpPr>
          <p:nvPr>
            <p:ph type="title"/>
          </p:nvPr>
        </p:nvSpPr>
        <p:spPr/>
        <p:txBody>
          <a:bodyPr/>
          <a:lstStyle/>
          <a:p>
            <a:r>
              <a:rPr lang="cs-CZ" dirty="0"/>
              <a:t>informace o škole</a:t>
            </a:r>
          </a:p>
        </p:txBody>
      </p:sp>
      <p:sp>
        <p:nvSpPr>
          <p:cNvPr id="3" name="Zástupný obsah 2">
            <a:extLst>
              <a:ext uri="{FF2B5EF4-FFF2-40B4-BE49-F238E27FC236}">
                <a16:creationId xmlns:a16="http://schemas.microsoft.com/office/drawing/2014/main" id="{6AE86451-A040-613D-4055-9DA0484E0954}"/>
              </a:ext>
            </a:extLst>
          </p:cNvPr>
          <p:cNvSpPr>
            <a:spLocks noGrp="1"/>
          </p:cNvSpPr>
          <p:nvPr>
            <p:ph idx="1"/>
          </p:nvPr>
        </p:nvSpPr>
        <p:spPr/>
        <p:txBody>
          <a:bodyPr/>
          <a:lstStyle/>
          <a:p>
            <a:r>
              <a:rPr lang="cs-CZ" dirty="0"/>
              <a:t>Založení Mikulovické školy (na nynější adrese).                 </a:t>
            </a:r>
          </a:p>
          <a:p>
            <a:r>
              <a:rPr lang="cs-CZ" dirty="0"/>
              <a:t>                                                                                     1879</a:t>
            </a:r>
          </a:p>
          <a:p>
            <a:r>
              <a:rPr lang="cs-CZ" dirty="0"/>
              <a:t>Adresa Mikulovické školy.</a:t>
            </a:r>
          </a:p>
          <a:p>
            <a:r>
              <a:rPr lang="cs-CZ" dirty="0"/>
              <a:t>                               </a:t>
            </a:r>
            <a:r>
              <a:rPr lang="it-IT" dirty="0">
                <a:latin typeface="Arial" panose="020B0604020202020204" pitchFamily="34" charset="0"/>
              </a:rPr>
              <a:t>Valčíkova 52, 530 02</a:t>
            </a:r>
            <a:r>
              <a:rPr lang="cs-CZ" dirty="0"/>
              <a:t> </a:t>
            </a:r>
            <a:r>
              <a:rPr lang="it-IT" dirty="0">
                <a:latin typeface="Arial" panose="020B0604020202020204" pitchFamily="34" charset="0"/>
              </a:rPr>
              <a:t>Valčíkova 52, 530 02</a:t>
            </a:r>
            <a:r>
              <a:rPr lang="cs-CZ" dirty="0">
                <a:latin typeface="Arial" panose="020B0604020202020204" pitchFamily="34" charset="0"/>
              </a:rPr>
              <a:t> Mikulovice-Pardubice</a:t>
            </a:r>
          </a:p>
          <a:p>
            <a:r>
              <a:rPr lang="cs-CZ" dirty="0">
                <a:latin typeface="Arial" panose="020B0604020202020204" pitchFamily="34" charset="0"/>
              </a:rPr>
              <a:t>Slavní žáci Mikulovické školy.</a:t>
            </a:r>
          </a:p>
          <a:p>
            <a:r>
              <a:rPr lang="cs-CZ" b="0" i="0" dirty="0">
                <a:effectLst/>
                <a:latin typeface="Montserrat" panose="00000500000000000000" pitchFamily="2" charset="-18"/>
              </a:rPr>
              <a:t>                           univerzitní profesor </a:t>
            </a:r>
            <a:r>
              <a:rPr lang="cs-CZ" b="1" i="0" dirty="0">
                <a:effectLst/>
                <a:latin typeface="Montserrat" panose="00000500000000000000" pitchFamily="2" charset="-18"/>
              </a:rPr>
              <a:t>MUDr. Gustav </a:t>
            </a:r>
            <a:r>
              <a:rPr lang="cs-CZ" b="1" i="0" dirty="0" err="1">
                <a:effectLst/>
                <a:latin typeface="Montserrat" panose="00000500000000000000" pitchFamily="2" charset="-18"/>
              </a:rPr>
              <a:t>Kabrhel</a:t>
            </a:r>
            <a:r>
              <a:rPr lang="cs-CZ" b="0" i="0" dirty="0">
                <a:effectLst/>
                <a:latin typeface="Montserrat" panose="00000500000000000000" pitchFamily="2" charset="-18"/>
              </a:rPr>
              <a:t>, mezzosopranistka</a:t>
            </a:r>
            <a:r>
              <a:rPr lang="cs-CZ" b="1" i="0" dirty="0">
                <a:solidFill>
                  <a:srgbClr val="000000"/>
                </a:solidFill>
                <a:effectLst/>
                <a:latin typeface="Montserrat" panose="00000500000000000000" pitchFamily="2" charset="-18"/>
              </a:rPr>
              <a:t> </a:t>
            </a:r>
            <a:r>
              <a:rPr lang="cs-CZ" b="1" i="0" dirty="0">
                <a:effectLst/>
                <a:latin typeface="Montserrat" panose="00000500000000000000" pitchFamily="2" charset="-18"/>
              </a:rPr>
              <a:t>Dagmar Pecková</a:t>
            </a:r>
            <a:r>
              <a:rPr lang="cs-CZ" i="0" dirty="0">
                <a:effectLst/>
                <a:latin typeface="Montserrat" panose="00000500000000000000" pitchFamily="2" charset="-18"/>
              </a:rPr>
              <a:t> a </a:t>
            </a:r>
            <a:r>
              <a:rPr lang="cs-CZ" b="0" i="0" dirty="0">
                <a:effectLst/>
                <a:latin typeface="Montserrat" panose="00000500000000000000" pitchFamily="2" charset="-18"/>
              </a:rPr>
              <a:t>bývalý československý motocyklový závodník</a:t>
            </a:r>
            <a:r>
              <a:rPr lang="cs-CZ" b="1" i="0" dirty="0">
                <a:effectLst/>
                <a:latin typeface="Montserrat" panose="00000500000000000000" pitchFamily="2" charset="-18"/>
              </a:rPr>
              <a:t> Evžen Erban</a:t>
            </a:r>
            <a:endParaRPr lang="cs-CZ" dirty="0"/>
          </a:p>
        </p:txBody>
      </p:sp>
    </p:spTree>
    <p:extLst>
      <p:ext uri="{BB962C8B-B14F-4D97-AF65-F5344CB8AC3E}">
        <p14:creationId xmlns:p14="http://schemas.microsoft.com/office/powerpoint/2010/main" val="138117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path" presetSubtype="0" accel="50000" decel="50000" fill="hold" grpId="0"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grpId="0" nodeType="clickEffect">
                                  <p:stCondLst>
                                    <p:cond delay="0"/>
                                  </p:stCondLst>
                                  <p:childTnLst>
                                    <p:animRot by="120000">
                                      <p:cBhvr>
                                        <p:cTn id="10" dur="100" fill="hold">
                                          <p:stCondLst>
                                            <p:cond delay="0"/>
                                          </p:stCondLst>
                                        </p:cTn>
                                        <p:tgtEl>
                                          <p:spTgt spid="3">
                                            <p:txEl>
                                              <p:pRg st="0" end="0"/>
                                            </p:txEl>
                                          </p:spTgt>
                                        </p:tgtEl>
                                        <p:attrNameLst>
                                          <p:attrName>r</p:attrName>
                                        </p:attrNameLst>
                                      </p:cBhvr>
                                    </p:animRot>
                                    <p:animRot by="-240000">
                                      <p:cBhvr>
                                        <p:cTn id="11" dur="200" fill="hold">
                                          <p:stCondLst>
                                            <p:cond delay="200"/>
                                          </p:stCondLst>
                                        </p:cTn>
                                        <p:tgtEl>
                                          <p:spTgt spid="3">
                                            <p:txEl>
                                              <p:pRg st="0" end="0"/>
                                            </p:txEl>
                                          </p:spTgt>
                                        </p:tgtEl>
                                        <p:attrNameLst>
                                          <p:attrName>r</p:attrName>
                                        </p:attrNameLst>
                                      </p:cBhvr>
                                    </p:animRot>
                                    <p:animRot by="240000">
                                      <p:cBhvr>
                                        <p:cTn id="12" dur="200" fill="hold">
                                          <p:stCondLst>
                                            <p:cond delay="400"/>
                                          </p:stCondLst>
                                        </p:cTn>
                                        <p:tgtEl>
                                          <p:spTgt spid="3">
                                            <p:txEl>
                                              <p:pRg st="0" end="0"/>
                                            </p:txEl>
                                          </p:spTgt>
                                        </p:tgtEl>
                                        <p:attrNameLst>
                                          <p:attrName>r</p:attrName>
                                        </p:attrNameLst>
                                      </p:cBhvr>
                                    </p:animRot>
                                    <p:animRot by="-240000">
                                      <p:cBhvr>
                                        <p:cTn id="13" dur="200" fill="hold">
                                          <p:stCondLst>
                                            <p:cond delay="600"/>
                                          </p:stCondLst>
                                        </p:cTn>
                                        <p:tgtEl>
                                          <p:spTgt spid="3">
                                            <p:txEl>
                                              <p:pRg st="0" end="0"/>
                                            </p:txEl>
                                          </p:spTgt>
                                        </p:tgtEl>
                                        <p:attrNameLst>
                                          <p:attrName>r</p:attrName>
                                        </p:attrNameLst>
                                      </p:cBhvr>
                                    </p:animRot>
                                    <p:animRot by="120000">
                                      <p:cBhvr>
                                        <p:cTn id="14" dur="200" fill="hold">
                                          <p:stCondLst>
                                            <p:cond delay="800"/>
                                          </p:stCondLst>
                                        </p:cTn>
                                        <p:tgtEl>
                                          <p:spTgt spid="3">
                                            <p:txEl>
                                              <p:pRg st="0" end="0"/>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32" presetClass="emph" presetSubtype="0" fill="hold" grpId="0" nodeType="clickEffect">
                                  <p:stCondLst>
                                    <p:cond delay="0"/>
                                  </p:stCondLst>
                                  <p:childTnLst>
                                    <p:animRot by="120000">
                                      <p:cBhvr>
                                        <p:cTn id="18" dur="100" fill="hold">
                                          <p:stCondLst>
                                            <p:cond delay="0"/>
                                          </p:stCondLst>
                                        </p:cTn>
                                        <p:tgtEl>
                                          <p:spTgt spid="3">
                                            <p:txEl>
                                              <p:pRg st="1" end="1"/>
                                            </p:txEl>
                                          </p:spTgt>
                                        </p:tgtEl>
                                        <p:attrNameLst>
                                          <p:attrName>r</p:attrName>
                                        </p:attrNameLst>
                                      </p:cBhvr>
                                    </p:animRot>
                                    <p:animRot by="-240000">
                                      <p:cBhvr>
                                        <p:cTn id="19" dur="200" fill="hold">
                                          <p:stCondLst>
                                            <p:cond delay="200"/>
                                          </p:stCondLst>
                                        </p:cTn>
                                        <p:tgtEl>
                                          <p:spTgt spid="3">
                                            <p:txEl>
                                              <p:pRg st="1" end="1"/>
                                            </p:txEl>
                                          </p:spTgt>
                                        </p:tgtEl>
                                        <p:attrNameLst>
                                          <p:attrName>r</p:attrName>
                                        </p:attrNameLst>
                                      </p:cBhvr>
                                    </p:animRot>
                                    <p:animRot by="240000">
                                      <p:cBhvr>
                                        <p:cTn id="20" dur="200" fill="hold">
                                          <p:stCondLst>
                                            <p:cond delay="400"/>
                                          </p:stCondLst>
                                        </p:cTn>
                                        <p:tgtEl>
                                          <p:spTgt spid="3">
                                            <p:txEl>
                                              <p:pRg st="1" end="1"/>
                                            </p:txEl>
                                          </p:spTgt>
                                        </p:tgtEl>
                                        <p:attrNameLst>
                                          <p:attrName>r</p:attrName>
                                        </p:attrNameLst>
                                      </p:cBhvr>
                                    </p:animRot>
                                    <p:animRot by="-240000">
                                      <p:cBhvr>
                                        <p:cTn id="21" dur="200" fill="hold">
                                          <p:stCondLst>
                                            <p:cond delay="600"/>
                                          </p:stCondLst>
                                        </p:cTn>
                                        <p:tgtEl>
                                          <p:spTgt spid="3">
                                            <p:txEl>
                                              <p:pRg st="1" end="1"/>
                                            </p:txEl>
                                          </p:spTgt>
                                        </p:tgtEl>
                                        <p:attrNameLst>
                                          <p:attrName>r</p:attrName>
                                        </p:attrNameLst>
                                      </p:cBhvr>
                                    </p:animRot>
                                    <p:animRot by="120000">
                                      <p:cBhvr>
                                        <p:cTn id="22" dur="200" fill="hold">
                                          <p:stCondLst>
                                            <p:cond delay="800"/>
                                          </p:stCondLst>
                                        </p:cTn>
                                        <p:tgtEl>
                                          <p:spTgt spid="3">
                                            <p:txEl>
                                              <p:pRg st="1" end="1"/>
                                            </p:txEl>
                                          </p:spTgt>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grpId="0" nodeType="clickEffect">
                                  <p:stCondLst>
                                    <p:cond delay="0"/>
                                  </p:stCondLst>
                                  <p:childTnLst>
                                    <p:animRot by="120000">
                                      <p:cBhvr>
                                        <p:cTn id="26" dur="100" fill="hold">
                                          <p:stCondLst>
                                            <p:cond delay="0"/>
                                          </p:stCondLst>
                                        </p:cTn>
                                        <p:tgtEl>
                                          <p:spTgt spid="3">
                                            <p:txEl>
                                              <p:pRg st="2" end="2"/>
                                            </p:txEl>
                                          </p:spTgt>
                                        </p:tgtEl>
                                        <p:attrNameLst>
                                          <p:attrName>r</p:attrName>
                                        </p:attrNameLst>
                                      </p:cBhvr>
                                    </p:animRot>
                                    <p:animRot by="-240000">
                                      <p:cBhvr>
                                        <p:cTn id="27" dur="200" fill="hold">
                                          <p:stCondLst>
                                            <p:cond delay="200"/>
                                          </p:stCondLst>
                                        </p:cTn>
                                        <p:tgtEl>
                                          <p:spTgt spid="3">
                                            <p:txEl>
                                              <p:pRg st="2" end="2"/>
                                            </p:txEl>
                                          </p:spTgt>
                                        </p:tgtEl>
                                        <p:attrNameLst>
                                          <p:attrName>r</p:attrName>
                                        </p:attrNameLst>
                                      </p:cBhvr>
                                    </p:animRot>
                                    <p:animRot by="240000">
                                      <p:cBhvr>
                                        <p:cTn id="28" dur="200" fill="hold">
                                          <p:stCondLst>
                                            <p:cond delay="400"/>
                                          </p:stCondLst>
                                        </p:cTn>
                                        <p:tgtEl>
                                          <p:spTgt spid="3">
                                            <p:txEl>
                                              <p:pRg st="2" end="2"/>
                                            </p:txEl>
                                          </p:spTgt>
                                        </p:tgtEl>
                                        <p:attrNameLst>
                                          <p:attrName>r</p:attrName>
                                        </p:attrNameLst>
                                      </p:cBhvr>
                                    </p:animRot>
                                    <p:animRot by="-240000">
                                      <p:cBhvr>
                                        <p:cTn id="29" dur="200" fill="hold">
                                          <p:stCondLst>
                                            <p:cond delay="600"/>
                                          </p:stCondLst>
                                        </p:cTn>
                                        <p:tgtEl>
                                          <p:spTgt spid="3">
                                            <p:txEl>
                                              <p:pRg st="2" end="2"/>
                                            </p:txEl>
                                          </p:spTgt>
                                        </p:tgtEl>
                                        <p:attrNameLst>
                                          <p:attrName>r</p:attrName>
                                        </p:attrNameLst>
                                      </p:cBhvr>
                                    </p:animRot>
                                    <p:animRot by="120000">
                                      <p:cBhvr>
                                        <p:cTn id="30" dur="200" fill="hold">
                                          <p:stCondLst>
                                            <p:cond delay="800"/>
                                          </p:stCondLst>
                                        </p:cTn>
                                        <p:tgtEl>
                                          <p:spTgt spid="3">
                                            <p:txEl>
                                              <p:pRg st="2" end="2"/>
                                            </p:txEl>
                                          </p:spTgt>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32" presetClass="emph" presetSubtype="0" fill="hold" grpId="0" nodeType="clickEffect">
                                  <p:stCondLst>
                                    <p:cond delay="0"/>
                                  </p:stCondLst>
                                  <p:childTnLst>
                                    <p:animRot by="120000">
                                      <p:cBhvr>
                                        <p:cTn id="34" dur="100" fill="hold">
                                          <p:stCondLst>
                                            <p:cond delay="0"/>
                                          </p:stCondLst>
                                        </p:cTn>
                                        <p:tgtEl>
                                          <p:spTgt spid="3">
                                            <p:txEl>
                                              <p:pRg st="3" end="3"/>
                                            </p:txEl>
                                          </p:spTgt>
                                        </p:tgtEl>
                                        <p:attrNameLst>
                                          <p:attrName>r</p:attrName>
                                        </p:attrNameLst>
                                      </p:cBhvr>
                                    </p:animRot>
                                    <p:animRot by="-240000">
                                      <p:cBhvr>
                                        <p:cTn id="35" dur="200" fill="hold">
                                          <p:stCondLst>
                                            <p:cond delay="200"/>
                                          </p:stCondLst>
                                        </p:cTn>
                                        <p:tgtEl>
                                          <p:spTgt spid="3">
                                            <p:txEl>
                                              <p:pRg st="3" end="3"/>
                                            </p:txEl>
                                          </p:spTgt>
                                        </p:tgtEl>
                                        <p:attrNameLst>
                                          <p:attrName>r</p:attrName>
                                        </p:attrNameLst>
                                      </p:cBhvr>
                                    </p:animRot>
                                    <p:animRot by="240000">
                                      <p:cBhvr>
                                        <p:cTn id="36" dur="200" fill="hold">
                                          <p:stCondLst>
                                            <p:cond delay="400"/>
                                          </p:stCondLst>
                                        </p:cTn>
                                        <p:tgtEl>
                                          <p:spTgt spid="3">
                                            <p:txEl>
                                              <p:pRg st="3" end="3"/>
                                            </p:txEl>
                                          </p:spTgt>
                                        </p:tgtEl>
                                        <p:attrNameLst>
                                          <p:attrName>r</p:attrName>
                                        </p:attrNameLst>
                                      </p:cBhvr>
                                    </p:animRot>
                                    <p:animRot by="-240000">
                                      <p:cBhvr>
                                        <p:cTn id="37" dur="200" fill="hold">
                                          <p:stCondLst>
                                            <p:cond delay="600"/>
                                          </p:stCondLst>
                                        </p:cTn>
                                        <p:tgtEl>
                                          <p:spTgt spid="3">
                                            <p:txEl>
                                              <p:pRg st="3" end="3"/>
                                            </p:txEl>
                                          </p:spTgt>
                                        </p:tgtEl>
                                        <p:attrNameLst>
                                          <p:attrName>r</p:attrName>
                                        </p:attrNameLst>
                                      </p:cBhvr>
                                    </p:animRot>
                                    <p:animRot by="120000">
                                      <p:cBhvr>
                                        <p:cTn id="38" dur="200" fill="hold">
                                          <p:stCondLst>
                                            <p:cond delay="800"/>
                                          </p:stCondLst>
                                        </p:cTn>
                                        <p:tgtEl>
                                          <p:spTgt spid="3">
                                            <p:txEl>
                                              <p:pRg st="3" end="3"/>
                                            </p:txEl>
                                          </p:spTgt>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32" presetClass="emph" presetSubtype="0" fill="hold" grpId="0" nodeType="clickEffect">
                                  <p:stCondLst>
                                    <p:cond delay="0"/>
                                  </p:stCondLst>
                                  <p:childTnLst>
                                    <p:animRot by="120000">
                                      <p:cBhvr>
                                        <p:cTn id="42" dur="100" fill="hold">
                                          <p:stCondLst>
                                            <p:cond delay="0"/>
                                          </p:stCondLst>
                                        </p:cTn>
                                        <p:tgtEl>
                                          <p:spTgt spid="3">
                                            <p:txEl>
                                              <p:pRg st="4" end="4"/>
                                            </p:txEl>
                                          </p:spTgt>
                                        </p:tgtEl>
                                        <p:attrNameLst>
                                          <p:attrName>r</p:attrName>
                                        </p:attrNameLst>
                                      </p:cBhvr>
                                    </p:animRot>
                                    <p:animRot by="-240000">
                                      <p:cBhvr>
                                        <p:cTn id="43" dur="200" fill="hold">
                                          <p:stCondLst>
                                            <p:cond delay="200"/>
                                          </p:stCondLst>
                                        </p:cTn>
                                        <p:tgtEl>
                                          <p:spTgt spid="3">
                                            <p:txEl>
                                              <p:pRg st="4" end="4"/>
                                            </p:txEl>
                                          </p:spTgt>
                                        </p:tgtEl>
                                        <p:attrNameLst>
                                          <p:attrName>r</p:attrName>
                                        </p:attrNameLst>
                                      </p:cBhvr>
                                    </p:animRot>
                                    <p:animRot by="240000">
                                      <p:cBhvr>
                                        <p:cTn id="44" dur="200" fill="hold">
                                          <p:stCondLst>
                                            <p:cond delay="400"/>
                                          </p:stCondLst>
                                        </p:cTn>
                                        <p:tgtEl>
                                          <p:spTgt spid="3">
                                            <p:txEl>
                                              <p:pRg st="4" end="4"/>
                                            </p:txEl>
                                          </p:spTgt>
                                        </p:tgtEl>
                                        <p:attrNameLst>
                                          <p:attrName>r</p:attrName>
                                        </p:attrNameLst>
                                      </p:cBhvr>
                                    </p:animRot>
                                    <p:animRot by="-240000">
                                      <p:cBhvr>
                                        <p:cTn id="45" dur="200" fill="hold">
                                          <p:stCondLst>
                                            <p:cond delay="600"/>
                                          </p:stCondLst>
                                        </p:cTn>
                                        <p:tgtEl>
                                          <p:spTgt spid="3">
                                            <p:txEl>
                                              <p:pRg st="4" end="4"/>
                                            </p:txEl>
                                          </p:spTgt>
                                        </p:tgtEl>
                                        <p:attrNameLst>
                                          <p:attrName>r</p:attrName>
                                        </p:attrNameLst>
                                      </p:cBhvr>
                                    </p:animRot>
                                    <p:animRot by="120000">
                                      <p:cBhvr>
                                        <p:cTn id="46" dur="200" fill="hold">
                                          <p:stCondLst>
                                            <p:cond delay="800"/>
                                          </p:stCondLst>
                                        </p:cTn>
                                        <p:tgtEl>
                                          <p:spTgt spid="3">
                                            <p:txEl>
                                              <p:pRg st="4" end="4"/>
                                            </p:txEl>
                                          </p:spTgt>
                                        </p:tgtEl>
                                        <p:attrNameLst>
                                          <p:attrName>r</p:attrName>
                                        </p:attrNameLst>
                                      </p:cBhvr>
                                    </p:animRot>
                                  </p:childTnLst>
                                </p:cTn>
                              </p:par>
                            </p:childTnLst>
                          </p:cTn>
                        </p:par>
                      </p:childTnLst>
                    </p:cTn>
                  </p:par>
                  <p:par>
                    <p:cTn id="47" fill="hold">
                      <p:stCondLst>
                        <p:cond delay="indefinite"/>
                      </p:stCondLst>
                      <p:childTnLst>
                        <p:par>
                          <p:cTn id="48" fill="hold">
                            <p:stCondLst>
                              <p:cond delay="0"/>
                            </p:stCondLst>
                            <p:childTnLst>
                              <p:par>
                                <p:cTn id="49" presetID="32" presetClass="emph" presetSubtype="0" fill="hold" grpId="0" nodeType="clickEffect">
                                  <p:stCondLst>
                                    <p:cond delay="0"/>
                                  </p:stCondLst>
                                  <p:childTnLst>
                                    <p:animRot by="120000">
                                      <p:cBhvr>
                                        <p:cTn id="50" dur="100" fill="hold">
                                          <p:stCondLst>
                                            <p:cond delay="0"/>
                                          </p:stCondLst>
                                        </p:cTn>
                                        <p:tgtEl>
                                          <p:spTgt spid="3">
                                            <p:txEl>
                                              <p:pRg st="5" end="5"/>
                                            </p:txEl>
                                          </p:spTgt>
                                        </p:tgtEl>
                                        <p:attrNameLst>
                                          <p:attrName>r</p:attrName>
                                        </p:attrNameLst>
                                      </p:cBhvr>
                                    </p:animRot>
                                    <p:animRot by="-240000">
                                      <p:cBhvr>
                                        <p:cTn id="51" dur="200" fill="hold">
                                          <p:stCondLst>
                                            <p:cond delay="200"/>
                                          </p:stCondLst>
                                        </p:cTn>
                                        <p:tgtEl>
                                          <p:spTgt spid="3">
                                            <p:txEl>
                                              <p:pRg st="5" end="5"/>
                                            </p:txEl>
                                          </p:spTgt>
                                        </p:tgtEl>
                                        <p:attrNameLst>
                                          <p:attrName>r</p:attrName>
                                        </p:attrNameLst>
                                      </p:cBhvr>
                                    </p:animRot>
                                    <p:animRot by="240000">
                                      <p:cBhvr>
                                        <p:cTn id="52" dur="200" fill="hold">
                                          <p:stCondLst>
                                            <p:cond delay="400"/>
                                          </p:stCondLst>
                                        </p:cTn>
                                        <p:tgtEl>
                                          <p:spTgt spid="3">
                                            <p:txEl>
                                              <p:pRg st="5" end="5"/>
                                            </p:txEl>
                                          </p:spTgt>
                                        </p:tgtEl>
                                        <p:attrNameLst>
                                          <p:attrName>r</p:attrName>
                                        </p:attrNameLst>
                                      </p:cBhvr>
                                    </p:animRot>
                                    <p:animRot by="-240000">
                                      <p:cBhvr>
                                        <p:cTn id="53" dur="200" fill="hold">
                                          <p:stCondLst>
                                            <p:cond delay="600"/>
                                          </p:stCondLst>
                                        </p:cTn>
                                        <p:tgtEl>
                                          <p:spTgt spid="3">
                                            <p:txEl>
                                              <p:pRg st="5" end="5"/>
                                            </p:txEl>
                                          </p:spTgt>
                                        </p:tgtEl>
                                        <p:attrNameLst>
                                          <p:attrName>r</p:attrName>
                                        </p:attrNameLst>
                                      </p:cBhvr>
                                    </p:animRot>
                                    <p:animRot by="120000">
                                      <p:cBhvr>
                                        <p:cTn id="54" dur="200" fill="hold">
                                          <p:stCondLst>
                                            <p:cond delay="800"/>
                                          </p:stCondLst>
                                        </p:cTn>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AE1B26-FED7-6EBB-F850-B0CE539BC8EF}"/>
              </a:ext>
            </a:extLst>
          </p:cNvPr>
          <p:cNvSpPr>
            <a:spLocks noGrp="1"/>
          </p:cNvSpPr>
          <p:nvPr>
            <p:ph type="title"/>
          </p:nvPr>
        </p:nvSpPr>
        <p:spPr>
          <a:xfrm>
            <a:off x="1405467" y="901532"/>
            <a:ext cx="8610600" cy="1293028"/>
          </a:xfrm>
        </p:spPr>
        <p:txBody>
          <a:bodyPr/>
          <a:lstStyle/>
          <a:p>
            <a:r>
              <a:rPr lang="cs-CZ" dirty="0"/>
              <a:t>Historie mikulovické školy</a:t>
            </a:r>
            <a:br>
              <a:rPr lang="cs-CZ" dirty="0"/>
            </a:br>
            <a:endParaRPr lang="cs-CZ" dirty="0"/>
          </a:p>
        </p:txBody>
      </p:sp>
      <p:sp>
        <p:nvSpPr>
          <p:cNvPr id="3" name="Zástupný obsah 2">
            <a:extLst>
              <a:ext uri="{FF2B5EF4-FFF2-40B4-BE49-F238E27FC236}">
                <a16:creationId xmlns:a16="http://schemas.microsoft.com/office/drawing/2014/main" id="{EF1A7959-78F1-AD8A-E91B-BA0EC364F7A3}"/>
              </a:ext>
            </a:extLst>
          </p:cNvPr>
          <p:cNvSpPr>
            <a:spLocks noGrp="1"/>
          </p:cNvSpPr>
          <p:nvPr>
            <p:ph idx="1"/>
          </p:nvPr>
        </p:nvSpPr>
        <p:spPr/>
        <p:txBody>
          <a:bodyPr/>
          <a:lstStyle/>
          <a:p>
            <a:r>
              <a:rPr lang="cs-CZ" dirty="0"/>
              <a:t>K místní  faře patří i domek „Poušť“, dříve zvaný také „Prosík“, protože byl zbudován z peněz vybraných od farníků.. To byla první známá mikulovická škola. Učilo se v ní určitě po roce 1760. Ale že v obci bylo již dříve o vzdělání mládeže postaráno, víme např. ze zprávy z r. 1709, podle níž „školní mistr mikulovický“ zastupoval školního mistra tuněchodského. I z roku 1720 máme o vyučování zprávu. Roku 1797 byla dobudována jednotřídní farní škola č. 12. A v roce 1841 byla jednotřídka proměněna ve školu dvoutřídní tím, že pro druhou třídu byla najata světnice ve vsi. Teprve roku 1879 byla otevřena nynější školní budova (č. 52). Typ školy se měnil takto: trojtřídní r. 1881, čtyřtřídní 1884, pětitřídní 1904, pětitřídní s pobočkou 1922, redukce na čtyřtřídní 1925, čtyřtřídní s pobočkou 1928, pětitřídní 1931. V současně době je škola opět pětitřídní.</a:t>
            </a:r>
          </a:p>
        </p:txBody>
      </p:sp>
    </p:spTree>
    <p:extLst>
      <p:ext uri="{BB962C8B-B14F-4D97-AF65-F5344CB8AC3E}">
        <p14:creationId xmlns:p14="http://schemas.microsoft.com/office/powerpoint/2010/main" val="10793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4336 -0.01226 L -0.04336 -0.01226 C -0.03164 -0.00972 -0.01966 -0.00879 -0.00794 -0.00486 C 0.0112 0.00186 0.02786 0.02084 0.04336 0.04098 C 0.05143 0.05116 0.0582 0.06389 0.06562 0.07547 C 0.0694 0.09167 0.07253 0.09931 0.07253 0.11621 C 0.07253 0.12662 0.0724 0.13704 0.07122 0.147 C 0.0707 0.15116 0.06901 0.15463 0.06771 0.15811 C 0.06432 0.16829 0.06341 0.17014 0.05521 0.17431 C 0.00508 0.19885 0.01602 0.19468 -0.02539 0.19653 C -0.04831 0.19607 -0.07122 0.19838 -0.09414 0.19514 C -0.10521 0.19375 -0.11602 0.18797 -0.12669 0.18287 C -0.1375 0.17778 -0.16341 0.16227 -0.17461 0.15209 C -0.18516 0.14237 -0.1888 0.1338 -0.19544 0.11621 C -0.20221 0.09838 -0.21497 0.06181 -0.21497 0.06181 C -0.21563 0.05209 -0.2168 0.04213 -0.21706 0.03218 C -0.21745 0.00811 -0.21784 -0.01898 -0.21419 -0.04305 C -0.21406 -0.04444 -0.21367 -0.04629 -0.21289 -0.04675 C -0.2026 -0.05347 -0.19206 -0.05856 -0.18164 -0.06412 C -0.11589 -0.09791 -0.1405 -0.09074 -0.09128 -0.09861 L -0.03164 -0.09606 C -0.02943 -0.09583 -0.02852 -0.09074 -0.02747 -0.0875 C -0.02383 -0.07638 -0.02031 -0.06504 -0.01771 -0.053 C -0.01497 -0.0405 -0.01328 -0.02754 -0.01146 -0.01458 C -0.00716 0.01575 -0.00638 0.02454 -0.00378 0.0507 C -0.0138 0.0625 -0.0168 0.06644 -0.03229 0.07917 C -0.06198 0.10348 -0.08164 0.11505 -0.11419 0.12732 C -0.12982 0.13311 -0.1457 0.13635 -0.16146 0.14098 C -0.20117 0.13982 -0.20729 0.14977 -0.24206 0.1051 C -0.28685 0.04723 -0.37188 -0.07893 -0.37188 -0.07893 C -0.37227 -0.08171 -0.37487 -0.08634 -0.37331 -0.0875 C -0.32591 -0.12199 -0.32513 -0.12037 -0.29063 -0.12939 C -0.26211 -0.12708 -0.23346 -0.12939 -0.20521 -0.12199 C -0.19115 -0.11851 -0.17734 -0.10972 -0.16497 -0.09745 C -0.13867 -0.07106 -0.12747 -0.06435 -0.10729 -0.03194 C -0.10365 -0.02615 -0.10078 -0.01875 -0.09753 -0.01226 C -0.09662 0.01644 -0.09414 0.01922 -0.11081 0.047 C -0.13073 0.08056 -0.14857 0.12431 -0.17461 0.13959 C -0.17604 0.14051 -0.17734 0.1419 -0.17878 0.14213 C -0.18529 0.14352 -0.1918 0.14375 -0.19831 0.14468 C -0.24336 0.13334 -0.2474 0.13797 -0.28438 0.1125 C -0.28945 0.10903 -0.29453 0.10463 -0.29896 0.09885 C -0.30951 0.08542 -0.31198 0.07107 -0.31836 0.0507 C -0.31914 0.04468 -0.32109 0.03843 -0.32044 0.03218 C -0.32005 0.02801 -0.31771 0.02477 -0.31563 0.02246 C -0.30664 0.01158 -0.2974 0.00162 -0.28789 -0.00717 C -0.27552 -0.01851 -0.25951 -0.02569 -0.24622 -0.03078 C -0.24023 -0.03287 -0.23412 -0.03402 -0.22813 -0.03564 C -0.22292 -0.03449 -0.18906 -0.02638 -0.18229 -0.02338 C -0.1457 -0.00648 -0.17995 -0.01203 -0.14414 -0.00972 C -0.08008 0.0044 -0.08294 0.00625 0.02539 -0.01828 C 0.08125 -0.03101 0.09557 -0.04305 0.13307 -0.07013 C 0.1276 -0.09537 0.12943 -0.10324 0.11706 -0.11458 C 0.11497 -0.11666 0.11237 -0.11643 0.11003 -0.11713 C 0.07865 -0.11388 0.05937 -0.12361 0.03503 -0.09745 C 0.0263 -0.08796 0.01836 -0.07592 0.01003 -0.06527 C -0.00273 -0.02569 -0.00247 -0.03796 -0.00456 -0.00856 C -0.00456 -0.00717 -0.00456 -0.00601 -0.00456 -0.00486 " pathEditMode="relative" ptsTypes="AAAAAAAAAAAAAAAAAAAAAAAAAAAAAAAAAAAAAAAAAAAAAAAAAAAAAAAAAA">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L 0 0 C -0.00846 0.01481 -0.0164 0.03078 -0.02565 0.04444 C -0.03502 0.05833 -0.0457 0.06967 -0.05547 0.08263 C -0.05768 0.08564 -0.05911 0.0912 -0.06172 0.09259 C -0.06614 0.0949 -0.07096 0.09351 -0.07565 0.09375 L -0.14922 0.09629 C -0.17096 0.08263 -0.19323 0.07129 -0.21458 0.05555 C -0.22487 0.04791 -0.23359 0.03472 -0.24375 0.02592 C -0.35963 -0.07639 -0.28007 0.00069 -0.325 -0.04329 C -0.33763 -0.07084 -0.3289 -0.05047 -0.34648 -0.10255 C -0.34896 -0.10996 -0.35247 -0.11644 -0.35416 -0.12477 C -0.35573 -0.13288 -0.35742 -0.14121 -0.35898 -0.14931 C -0.36302 -0.17153 -0.36354 -0.17639 -0.36653 -0.1963 C -0.36067 -0.24283 -0.35703 -0.28473 -0.34713 -0.32848 C -0.34388 -0.34329 -0.33463 -0.35 -0.32838 -0.35926 C -0.32396 -0.36598 -0.32044 -0.37408 -0.31588 -0.38033 C -0.30794 -0.39121 -0.30403 -0.38889 -0.2944 -0.39514 C -0.27396 -0.40811 -0.27812 -0.40811 -0.25755 -0.42963 C -0.25026 -0.43727 -0.24375 -0.44977 -0.23541 -0.45186 C -0.19544 -0.46227 -0.2164 -0.45903 -0.17213 -0.46042 L -0.00898 -0.44561 C 0.00078 -0.44468 0.01068 -0.44213 0.02019 -0.4382 C 0.02513 -0.43635 0.03412 -0.42848 0.03412 -0.42848 C 0.03568 -0.42593 0.03763 -0.42408 0.03894 -0.42107 C 0.07513 -0.33334 0.06888 -0.347 0.09662 -0.25672 C 0.10196 -0.22176 0.10925 -0.18774 0.1125 -0.15186 C 0.14844 0.22824 0.13737 0.15208 0.14453 0.52106 C 0.14493 0.5449 0.1461 0.56875 0.14727 0.59259 C 0.1474 0.59606 0.14805 0.5993 0.1487 0.60254 C 0.14961 0.60717 0.15378 0.6199 0.15209 0.61597 C 0.12982 0.56319 0.10065 0.425 0.09727 0.40625 C 0.07383 0.27453 0.05743 0.13958 0.0375 0.00625 C 0.02826 -0.14561 0.01836 -0.29746 0.00977 -0.44931 C 0.00886 -0.46575 0.00912 -0.51528 0.00912 -0.49885 C 0.0086 -0.175 0.0086 0.14884 0.00834 0.47291 C -0.00221 0.42175 -0.01679 0.37291 -0.02356 0.31967 C -0.06172 0.01921 -0.1263 -0.58635 -0.1263 -0.58635 C -0.1414 -0.34399 -0.14284 -0.09769 -0.17148 0.14074 C -0.18229 0.23055 -0.21549 0.46296 -0.24297 0.38518 C -0.30872 0.19861 -0.29218 -0.0463 -0.3138 -0.26297 C -0.32174 -0.3426 -0.37096 -0.54538 -0.3319 -0.50371 C -0.28112 -0.44954 -0.29323 -0.30371 -0.26523 -0.21112 C -0.22604 -0.08195 -0.17591 0.03587 -0.13125 0.15925 C -0.13047 0.16342 -0.12929 0.16736 -0.12916 0.17152 C -0.12903 0.17384 -0.12929 0.17824 -0.13047 0.17777 C -0.14284 0.17291 -0.15481 0.16504 -0.16666 0.15671 C -0.17343 0.15185 -0.17942 0.14398 -0.18606 0.13819 C -0.18984 0.13495 -0.19414 0.1331 -0.19791 0.12962 C -0.20312 0.12476 -0.20846 0.11944 -0.2138 0.11481 C -0.22435 0.10555 -0.21757 0.11412 -0.22356 0.10625 C -0.22422 0.10208 -0.22604 0.09814 -0.22565 0.09375 C -0.22317 0.06666 -0.22018 0.03958 -0.21523 0.01365 C -0.21172 -0.00463 -0.19153 -0.01922 -0.18541 -0.02338 C -0.17382 -0.03149 -0.16198 -0.0382 -0.15 -0.04329 C -0.13906 -0.04769 -0.12773 -0.04862 -0.11666 -0.05186 C -0.11211 -0.05325 -0.10781 -0.0551 -0.10338 -0.05672 C -0.09583 -0.05487 -0.08789 -0.05417 -0.08047 -0.0507 C -0.06549 -0.04352 -0.03606 -0.02477 -0.03606 -0.02477 C -0.03125 -0.0169 -0.02578 -0.00996 -0.02148 -0.00116 C -0.01784 0.00625 -0.01601 0.01597 -0.0125 0.02337 C -0.01106 0.02638 -0.01002 0.02986 -0.00833 0.03217 C -0.0039 0.0375 0.00977 0.04537 0.01394 0.04699 C 0.0181 0.04837 0.02644 0.0493 0.02644 0.0493 " pathEditMode="relative" ptsTypes="AAAAAAAAAAAAAAAAAAAAAAAAAAAAAAAAAAAAAAAAAAAAAAAAAAAAAAAAAAAAAAAA">
                                      <p:cBhvr>
                                        <p:cTn id="10" dur="2000" fill="hold"/>
                                        <p:tgtEl>
                                          <p:spTgt spid="3">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7372ADF-9135-B242-4E46-70BACE52DCAA}"/>
              </a:ext>
            </a:extLst>
          </p:cNvPr>
          <p:cNvSpPr>
            <a:spLocks noGrp="1"/>
          </p:cNvSpPr>
          <p:nvPr>
            <p:ph type="title"/>
          </p:nvPr>
        </p:nvSpPr>
        <p:spPr>
          <a:xfrm>
            <a:off x="-317863" y="639315"/>
            <a:ext cx="8610600" cy="1293028"/>
          </a:xfrm>
        </p:spPr>
        <p:txBody>
          <a:bodyPr/>
          <a:lstStyle/>
          <a:p>
            <a:r>
              <a:rPr lang="cs-CZ" dirty="0"/>
              <a:t>Já a škola</a:t>
            </a:r>
          </a:p>
        </p:txBody>
      </p:sp>
      <p:sp>
        <p:nvSpPr>
          <p:cNvPr id="3" name="Zástupný obsah 2">
            <a:extLst>
              <a:ext uri="{FF2B5EF4-FFF2-40B4-BE49-F238E27FC236}">
                <a16:creationId xmlns:a16="http://schemas.microsoft.com/office/drawing/2014/main" id="{FF6F579D-8BE1-65E2-395F-D8E78992C01B}"/>
              </a:ext>
            </a:extLst>
          </p:cNvPr>
          <p:cNvSpPr>
            <a:spLocks noGrp="1"/>
          </p:cNvSpPr>
          <p:nvPr>
            <p:ph idx="1"/>
          </p:nvPr>
        </p:nvSpPr>
        <p:spPr/>
        <p:txBody>
          <a:bodyPr/>
          <a:lstStyle/>
          <a:p>
            <a:r>
              <a:rPr lang="cs-CZ" dirty="0"/>
              <a:t>Na tuto školu jsem chodil mezi lety 2020-2025. Jako třídního učitele jsme měli paní učitelku Ivanu Čepelovou. Byla velmi hodná. Asi jako všichni vyučující. Jinak jsem s touto školou spokojený, až na pár drobných chyb, například, že byla naše třída velmi rušná. Ale zato byla zábava. Zábava vydržela celých pět let. </a:t>
            </a:r>
          </a:p>
        </p:txBody>
      </p:sp>
    </p:spTree>
    <p:extLst>
      <p:ext uri="{BB962C8B-B14F-4D97-AF65-F5344CB8AC3E}">
        <p14:creationId xmlns:p14="http://schemas.microsoft.com/office/powerpoint/2010/main" val="330546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7369 0.01366 L -0.07369 0.01366 L -0.11601 0.01481 C -0.12122 0.01505 -0.12656 0.01296 -0.13138 0.01597 C -0.13763 0.02014 -0.14244 0.02917 -0.14804 0.03588 L -0.17994 0.12847 L -0.20351 0.19745 C -0.22278 0.25347 -0.21692 0.22731 -0.22435 0.26921 C -0.2276 0.31065 -0.22955 0.32106 -0.22226 0.37523 C -0.22096 0.38495 -0.21653 0.39282 -0.21263 0.4 C -0.20898 0.40648 -0.15638 0.48843 -0.14804 0.50116 C -0.10494 0.56759 -0.09218 0.60347 -0.04179 0.63333 C -0.03294 0.63843 -0.02317 0.63657 -0.01393 0.63819 C 0.19792 0.63727 0.18555 0.67708 0.30131 0.62106 C 0.30209 0.6206 0.30274 0.61944 0.30339 0.61852 C 0.30964 0.60972 0.29271 0.62917 0.31029 0.60741 C 0.3112 0.60625 0.31719 0.60278 0.31797 0.60255 C 0.33386 0.56875 0.32344 0.59352 0.34154 0.51968 L 0.34154 0.51968 C 0.35222 0.49051 0.36263 0.46088 0.37357 0.43218 C 0.37839 0.41944 0.38386 0.40764 0.38881 0.39514 C 0.38946 0.39352 0.38959 0.39144 0.39024 0.39005 C 0.39258 0.38542 0.3931 0.38542 0.39571 0.38403 C 0.39649 0.3831 0.39714 0.38241 0.39779 0.38148 C 0.39883 0.38032 0.39961 0.3787 0.40065 0.37778 C 0.40469 0.37454 0.41315 0.36921 0.41315 0.36921 C 0.41433 0.36944 0.41537 0.37037 0.41654 0.37037 C 0.43868 0.36759 0.44271 0.36782 0.46172 0.3544 C 0.46381 0.35278 0.46537 0.35 0.46732 0.34815 C 0.4711 0.34444 0.47565 0.34421 0.47982 0.3419 C 0.48151 0.34097 0.48295 0.33912 0.48464 0.33819 C 0.49401 0.33287 0.49336 0.33356 0.50131 0.33218 L 0.54154 0.33588 C 0.54597 0.33634 0.55039 0.33889 0.55482 0.33819 C 0.55847 0.33773 0.56172 0.33403 0.56524 0.33218 C 0.56732 0.32755 0.56901 0.32245 0.57149 0.31852 C 0.57565 0.31181 0.57709 0.31157 0.58125 0.30995 C 0.51667 0.29005 0.55873 0.3044 0.46315 0.26296 C 0.44883 0.25671 0.43425 0.25162 0.42006 0.24444 C 0.40964 0.23912 0.39935 0.2331 0.38881 0.22847 C 0.38243 0.22546 0.37578 0.22384 0.3694 0.22106 C 0.36472 0.21898 0.36016 0.21551 0.35547 0.21366 C 0.35157 0.21181 0.34753 0.21157 0.34362 0.20995 C 0.29701 0.18796 0.33464 0.20185 0.30821 0.19259 C 0.30612 0.19097 0.30404 0.18958 0.30196 0.18773 C 0.28269 0.16852 0.26563 0.14051 0.2444 0.12963 C 0.23607 0.12523 0.21966 0.11736 0.21029 0.11111 C 0.20469 0.10718 0.19935 0.10208 0.19362 0.09884 C 0.1862 0.09421 0.1806 0.09329 0.17357 0.09005 C 0.17006 0.08843 0.16654 0.08681 0.16315 0.08519 C 0.16016 0.0838 0.15703 0.0831 0.15404 0.08148 C 0.14935 0.0787 0.1448 0.07477 0.14024 0.07153 C 0.13907 0.07083 0.13789 0.06968 0.13672 0.06921 C 0.13138 0.06644 0.12657 0.06458 0.12149 0.06042 C 0.11875 0.05833 0.11654 0.05486 0.11381 0.05301 C 0.11133 0.05139 0.10873 0.05162 0.10612 0.05069 C 0.08789 0.04282 0.10716 0.04213 0.06862 0.03449 C 0.04232 0.0294 0.06042 0.03218 0.01446 0.03218 " pathEditMode="relative" ptsTypes="AAAAAAAAAAAAAAAAAAAAAAAAAAAAAAAAAAAAAAAAAAAAAAAAAAAAAAAAAA">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L 0 0 C -0.00951 -0.05509 -0.00222 -0.08287 -0.03125 -0.09513 C -0.03802 -0.09791 -0.04506 -0.09606 -0.05209 -0.09629 C -0.07839 -0.08634 -0.09089 -0.08217 -0.11589 -0.07037 C -0.11719 -0.0699 -0.11823 -0.06875 -0.1194 -0.06805 C -0.12032 -0.06736 -0.12123 -0.06712 -0.12214 -0.06666 L -0.23256 -0.06805 C -0.23659 -0.06828 -0.25391 -0.07847 -0.25834 -0.08032 C -0.26667 -0.08402 -0.27513 -0.08564 -0.28334 -0.09027 C -0.30638 -0.10277 -0.31094 -0.10856 -0.32982 -0.12592 C -0.33659 -0.1412 -0.33737 -0.14166 -0.34375 -0.1618 C -0.34506 -0.1662 -0.3461 -0.17083 -0.34714 -0.17546 C -0.32982 -0.20231 -0.32995 -0.20532 -0.3069 -0.22476 C -0.3017 -0.22916 -0.29024 -0.23472 -0.29024 -0.23472 C -0.27982 -0.24976 -0.27709 -0.25277 -0.26667 -0.27662 C -0.26237 -0.28634 -0.26029 -0.303 -0.25339 -0.30995 C -0.24219 -0.32129 -0.23047 -0.33148 -0.2194 -0.34328 C -0.20222 -0.3618 -0.18776 -0.38958 -0.16875 -0.40138 C -0.14141 -0.41828 -0.11472 -0.43888 -0.08672 -0.45185 C -0.08243 -0.45393 -0.07787 -0.45555 -0.07357 -0.4581 C -0.07071 -0.45972 -0.0681 -0.46273 -0.06524 -0.46435 C -0.05495 -0.46967 -0.0444 -0.47384 -0.03399 -0.47916 C -0.02539 -0.48356 -0.01732 -0.49375 -0.00834 -0.49398 L 0.09166 -0.49629 C 0.15442 -0.49259 0.21731 -0.49444 0.27994 -0.48518 C 0.29179 -0.48356 0.3026 -0.47129 0.31393 -0.46435 C 0.32174 -0.45949 0.32994 -0.45555 0.3375 -0.44953 C 0.34674 -0.44212 0.35586 -0.43402 0.36536 -0.42731 C 0.37395 -0.42083 0.3832 -0.41689 0.39166 -0.40995 C 0.39739 -0.40532 0.40247 -0.39884 0.40768 -0.39259 C 0.42369 -0.37407 0.44909 -0.3456 0.46328 -0.31851 C 0.47825 -0.28981 0.48893 -0.24398 0.49935 -0.2125 C 0.50377 -0.19884 0.50924 -0.18634 0.51393 -0.17291 C 0.52461 -0.14212 0.5138 -0.16365 0.5306 -0.12592 C 0.54804 -0.08703 0.55117 -0.0868 0.56601 -0.04953 C 0.56862 -0.04282 0.57044 -0.03541 0.57291 -0.02847 C 0.57669 -0.01805 0.58086 -0.00787 0.58476 0.00232 C 0.58685 0.00764 0.58541 0.00487 0.58828 0.00973 C 0.58867 0.01135 0.58919 0.01297 0.58958 0.01482 C 0.58984 0.01598 0.58984 0.01737 0.59036 0.01852 C 0.59153 0.022 0.59336 0.02477 0.59453 0.02825 C 0.59752 0.0375 0.6 0.04723 0.60286 0.05672 C 0.60169 0.22963 0.60182 0.40255 0.59935 0.57524 C 0.59935 0.57825 0.59687 0.58033 0.59518 0.5801 C 0.51901 0.57871 0.44284 0.57362 0.36666 0.57038 C 0.36041 0.56737 0.35429 0.56297 0.34791 0.56158 C 0.32604 0.55741 0.30703 0.56088 0.28541 0.56783 C 0.27539 0.57107 0.26549 0.57616 0.2556 0.5801 L -0.06107 0.57778 C -0.06823 0.57755 -0.07513 0.572 -0.0819 0.56783 C -0.08724 0.56459 -0.09206 0.55973 -0.09714 0.55556 C -0.09909 0.55232 -0.10144 0.54977 -0.10274 0.54561 C -0.11341 0.51204 -0.11016 0.50625 -0.10834 0.46297 C -0.10795 0.45371 -0.10703 0.44468 -0.10625 0.43565 C -0.10352 0.40278 -0.10339 0.39862 -0.09649 0.36413 C -0.09427 0.35325 -0.09128 0.34283 -0.08881 0.33195 C -0.08737 0.32524 -0.08594 0.31806 -0.08464 0.31112 C -0.0823 0.29746 -0.08073 0.28357 -0.07774 0.27038 C -0.07683 0.26621 -0.07618 0.26181 -0.075 0.25788 C -0.07227 0.24908 -0.06875 0.24098 -0.06589 0.23195 C -0.05586 0.19954 -0.05612 0.19491 -0.04857 0.15556 C -0.04701 0.14676 -0.04545 0.1382 -0.04375 0.12963 C -0.04232 0.12246 -0.03959 0.10857 -0.03959 0.10857 C -0.03802 0.08681 -0.03724 0.07732 -0.03607 0.05672 C -0.03581 0.05209 -0.03568 0.04769 -0.03542 0.04306 " pathEditMode="relative" ptsTypes="AAAAAAAAAAAAAAAAAAAAAAAAAAAAAAAAAAAAAAAAAAAAAAAAAAAAAAAAAAAAAAAAAA">
                                      <p:cBhvr>
                                        <p:cTn id="10" dur="2000" fill="hold"/>
                                        <p:tgtEl>
                                          <p:spTgt spid="3">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5F1404-0CF6-7C78-479C-3B7453FE3A7F}"/>
              </a:ext>
            </a:extLst>
          </p:cNvPr>
          <p:cNvSpPr>
            <a:spLocks noGrp="1"/>
          </p:cNvSpPr>
          <p:nvPr>
            <p:ph type="title"/>
          </p:nvPr>
        </p:nvSpPr>
        <p:spPr>
          <a:xfrm>
            <a:off x="2895600" y="764373"/>
            <a:ext cx="8610600" cy="1293028"/>
          </a:xfrm>
        </p:spPr>
        <p:txBody>
          <a:bodyPr>
            <a:normAutofit/>
          </a:bodyPr>
          <a:lstStyle/>
          <a:p>
            <a:r>
              <a:rPr lang="cs-CZ" dirty="0"/>
              <a:t>Zaměstnanci školy</a:t>
            </a:r>
          </a:p>
        </p:txBody>
      </p:sp>
      <p:graphicFrame>
        <p:nvGraphicFramePr>
          <p:cNvPr id="4" name="Zástupný obsah 3">
            <a:extLst>
              <a:ext uri="{FF2B5EF4-FFF2-40B4-BE49-F238E27FC236}">
                <a16:creationId xmlns:a16="http://schemas.microsoft.com/office/drawing/2014/main" id="{D2907AFC-0A63-D4D2-7832-021691996D0D}"/>
              </a:ext>
            </a:extLst>
          </p:cNvPr>
          <p:cNvGraphicFramePr>
            <a:graphicFrameLocks noGrp="1"/>
          </p:cNvGraphicFramePr>
          <p:nvPr>
            <p:ph idx="1"/>
            <p:extLst>
              <p:ext uri="{D42A27DB-BD31-4B8C-83A1-F6EECF244321}">
                <p14:modId xmlns:p14="http://schemas.microsoft.com/office/powerpoint/2010/main" val="78737982"/>
              </p:ext>
            </p:extLst>
          </p:nvPr>
        </p:nvGraphicFramePr>
        <p:xfrm>
          <a:off x="2540000" y="1838956"/>
          <a:ext cx="6053282" cy="4132167"/>
        </p:xfrm>
        <a:graphic>
          <a:graphicData uri="http://schemas.openxmlformats.org/drawingml/2006/table">
            <a:tbl>
              <a:tblPr/>
              <a:tblGrid>
                <a:gridCol w="2929368">
                  <a:extLst>
                    <a:ext uri="{9D8B030D-6E8A-4147-A177-3AD203B41FA5}">
                      <a16:colId xmlns:a16="http://schemas.microsoft.com/office/drawing/2014/main" val="2832674549"/>
                    </a:ext>
                  </a:extLst>
                </a:gridCol>
                <a:gridCol w="3123914">
                  <a:extLst>
                    <a:ext uri="{9D8B030D-6E8A-4147-A177-3AD203B41FA5}">
                      <a16:colId xmlns:a16="http://schemas.microsoft.com/office/drawing/2014/main" val="3669793827"/>
                    </a:ext>
                  </a:extLst>
                </a:gridCol>
              </a:tblGrid>
              <a:tr h="317859">
                <a:tc>
                  <a:txBody>
                    <a:bodyPr/>
                    <a:lstStyle/>
                    <a:p>
                      <a:pPr algn="l" fontAlgn="ctr">
                        <a:buNone/>
                      </a:pPr>
                      <a:r>
                        <a:rPr lang="cs-CZ" sz="1100" b="1" i="0" u="none" strike="noStrike">
                          <a:solidFill>
                            <a:srgbClr val="000000"/>
                          </a:solidFill>
                          <a:effectLst/>
                          <a:latin typeface="Arial" panose="020B0604020202020204" pitchFamily="34" charset="0"/>
                        </a:rPr>
                        <a:t>ředitel ZŠ a MŠ</a:t>
                      </a:r>
                      <a:endParaRPr lang="cs-CZ" sz="1100" b="0" i="0" u="none" strike="noStrike">
                        <a:solidFill>
                          <a:srgbClr val="000000"/>
                        </a:solidFill>
                        <a:effectLst/>
                        <a:latin typeface="Arial" panose="020B0604020202020204" pitchFamily="34" charset="0"/>
                      </a:endParaRPr>
                    </a:p>
                  </a:txBody>
                  <a:tcPr marL="38246" marR="95614" marT="38246" marB="38246" anchor="ctr">
                    <a:lnL>
                      <a:noFill/>
                    </a:lnL>
                    <a:lnR>
                      <a:noFill/>
                    </a:lnR>
                    <a:lnT>
                      <a:noFill/>
                    </a:lnT>
                    <a:lnB w="7620" cap="flat" cmpd="sng" algn="ctr">
                      <a:solidFill>
                        <a:srgbClr val="DDDDDD"/>
                      </a:solidFill>
                      <a:prstDash val="solid"/>
                      <a:round/>
                      <a:headEnd type="none" w="med" len="med"/>
                      <a:tailEnd type="none" w="med" len="med"/>
                    </a:lnB>
                    <a:solidFill>
                      <a:srgbClr val="FDE4AE"/>
                    </a:solidFill>
                  </a:tcPr>
                </a:tc>
                <a:tc>
                  <a:txBody>
                    <a:bodyPr/>
                    <a:lstStyle/>
                    <a:p>
                      <a:pPr algn="l" fontAlgn="ctr">
                        <a:buNone/>
                      </a:pPr>
                      <a:r>
                        <a:rPr lang="cs-CZ" sz="1100" b="1" i="0" u="none" strike="noStrike">
                          <a:solidFill>
                            <a:srgbClr val="000000"/>
                          </a:solidFill>
                          <a:effectLst/>
                          <a:latin typeface="Arial" panose="020B0604020202020204" pitchFamily="34" charset="0"/>
                        </a:rPr>
                        <a:t>Mgr. Martin Lukeš</a:t>
                      </a:r>
                      <a:endParaRPr lang="cs-CZ" sz="1100" b="0" i="0" u="none" strike="noStrike">
                        <a:solidFill>
                          <a:srgbClr val="000000"/>
                        </a:solidFill>
                        <a:effectLst/>
                        <a:latin typeface="Arial" panose="020B0604020202020204" pitchFamily="34" charset="0"/>
                      </a:endParaRPr>
                    </a:p>
                  </a:txBody>
                  <a:tcPr marL="38246" marR="95614" marT="38246" marB="38246" anchor="ctr">
                    <a:lnL>
                      <a:noFill/>
                    </a:lnL>
                    <a:lnR>
                      <a:noFill/>
                    </a:lnR>
                    <a:lnT>
                      <a:noFill/>
                    </a:lnT>
                    <a:lnB w="7620" cap="flat" cmpd="sng" algn="ctr">
                      <a:solidFill>
                        <a:srgbClr val="DDDDDD"/>
                      </a:solidFill>
                      <a:prstDash val="solid"/>
                      <a:round/>
                      <a:headEnd type="none" w="med" len="med"/>
                      <a:tailEnd type="none" w="med" len="med"/>
                    </a:lnB>
                    <a:solidFill>
                      <a:srgbClr val="FDE4AE"/>
                    </a:solidFill>
                  </a:tcPr>
                </a:tc>
                <a:extLst>
                  <a:ext uri="{0D108BD9-81ED-4DB2-BD59-A6C34878D82A}">
                    <a16:rowId xmlns:a16="http://schemas.microsoft.com/office/drawing/2014/main" val="3482262593"/>
                  </a:ext>
                </a:extLst>
              </a:tr>
              <a:tr h="317859">
                <a:tc>
                  <a:txBody>
                    <a:bodyPr/>
                    <a:lstStyle/>
                    <a:p>
                      <a:pPr algn="l" fontAlgn="t">
                        <a:buNone/>
                      </a:pPr>
                      <a:r>
                        <a:rPr lang="cs-CZ" sz="1100" b="0" i="0" u="none" strike="noStrike">
                          <a:effectLst/>
                          <a:latin typeface="Arial" panose="020B0604020202020204" pitchFamily="34" charset="0"/>
                        </a:rPr>
                        <a:t>administrativa</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tc>
                  <a:txBody>
                    <a:bodyPr/>
                    <a:lstStyle/>
                    <a:p>
                      <a:pPr algn="l" fontAlgn="t">
                        <a:buNone/>
                      </a:pPr>
                      <a:r>
                        <a:rPr lang="cs-CZ" sz="1100" b="0" i="0" u="none" strike="noStrike">
                          <a:effectLst/>
                          <a:latin typeface="Arial" panose="020B0604020202020204" pitchFamily="34" charset="0"/>
                        </a:rPr>
                        <a:t>Dita Duhová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205089014"/>
                  </a:ext>
                </a:extLst>
              </a:tr>
              <a:tr h="317859">
                <a:tc>
                  <a:txBody>
                    <a:bodyPr/>
                    <a:lstStyle/>
                    <a:p>
                      <a:pPr algn="l" fontAlgn="t">
                        <a:buNone/>
                      </a:pPr>
                      <a:r>
                        <a:rPr lang="cs-CZ" sz="1100" b="0" i="0" u="none" strike="noStrike">
                          <a:solidFill>
                            <a:srgbClr val="000000"/>
                          </a:solidFill>
                          <a:effectLst/>
                          <a:latin typeface="Arial" panose="020B0604020202020204" pitchFamily="34" charset="0"/>
                        </a:rPr>
                        <a:t>učitelé</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algn="l" fontAlgn="t">
                        <a:buNone/>
                      </a:pPr>
                      <a:r>
                        <a:rPr lang="cs-CZ" sz="1100" b="0" i="0" u="none" strike="noStrike">
                          <a:solidFill>
                            <a:srgbClr val="000000"/>
                          </a:solidFill>
                          <a:effectLst/>
                          <a:latin typeface="Arial" panose="020B0604020202020204" pitchFamily="34" charset="0"/>
                        </a:rPr>
                        <a:t>Mgr. Veronika Kvašová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733326921"/>
                  </a:ext>
                </a:extLst>
              </a:tr>
              <a:tr h="317859">
                <a:tc>
                  <a:txBody>
                    <a:bodyPr/>
                    <a:lstStyle/>
                    <a:p>
                      <a:pPr algn="l" fontAlgn="t">
                        <a:buNone/>
                      </a:pPr>
                      <a:endParaRPr lang="cs-CZ" sz="1100" b="0" i="0" u="none" strike="noStrike">
                        <a:effectLst/>
                        <a:latin typeface="Arial" panose="020B0604020202020204" pitchFamily="34" charset="0"/>
                      </a:endParaRP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tc>
                  <a:txBody>
                    <a:bodyPr/>
                    <a:lstStyle/>
                    <a:p>
                      <a:pPr algn="l" fontAlgn="t">
                        <a:buNone/>
                      </a:pPr>
                      <a:r>
                        <a:rPr lang="cs-CZ" sz="1100" b="0" i="0" u="none" strike="noStrike">
                          <a:effectLst/>
                          <a:latin typeface="Arial" panose="020B0604020202020204" pitchFamily="34" charset="0"/>
                        </a:rPr>
                        <a:t>Mgr. Vladana Knoulichová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25506394"/>
                  </a:ext>
                </a:extLst>
              </a:tr>
              <a:tr h="317859">
                <a:tc>
                  <a:txBody>
                    <a:bodyPr/>
                    <a:lstStyle/>
                    <a:p>
                      <a:pPr algn="l" fontAlgn="t">
                        <a:buNone/>
                      </a:pPr>
                      <a:endParaRPr lang="cs-CZ" sz="1100" b="0" i="0" u="none" strike="noStrike">
                        <a:effectLst/>
                        <a:latin typeface="Arial" panose="020B0604020202020204" pitchFamily="34" charset="0"/>
                      </a:endParaRP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algn="l" fontAlgn="t">
                        <a:buNone/>
                      </a:pPr>
                      <a:r>
                        <a:rPr lang="cs-CZ" sz="1100" b="0" i="0" u="none" strike="noStrike">
                          <a:solidFill>
                            <a:srgbClr val="000000"/>
                          </a:solidFill>
                          <a:effectLst/>
                          <a:latin typeface="Arial" panose="020B0604020202020204" pitchFamily="34" charset="0"/>
                        </a:rPr>
                        <a:t>Mgr. Martina Štrbíková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09337591"/>
                  </a:ext>
                </a:extLst>
              </a:tr>
              <a:tr h="317859">
                <a:tc>
                  <a:txBody>
                    <a:bodyPr/>
                    <a:lstStyle/>
                    <a:p>
                      <a:pPr algn="l" fontAlgn="t">
                        <a:buNone/>
                      </a:pPr>
                      <a:endParaRPr lang="cs-CZ" sz="1100" b="0" i="0" u="none" strike="noStrike">
                        <a:effectLst/>
                        <a:latin typeface="Arial" panose="020B0604020202020204" pitchFamily="34" charset="0"/>
                      </a:endParaRP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tc>
                  <a:txBody>
                    <a:bodyPr/>
                    <a:lstStyle/>
                    <a:p>
                      <a:pPr algn="l" fontAlgn="t">
                        <a:buNone/>
                      </a:pPr>
                      <a:r>
                        <a:rPr lang="cs-CZ" sz="1100" b="0" i="0" u="none" strike="noStrike">
                          <a:effectLst/>
                          <a:latin typeface="Arial" panose="020B0604020202020204" pitchFamily="34" charset="0"/>
                        </a:rPr>
                        <a:t>Mgr. Pavla Melicharová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49356363"/>
                  </a:ext>
                </a:extLst>
              </a:tr>
              <a:tr h="317859">
                <a:tc>
                  <a:txBody>
                    <a:bodyPr/>
                    <a:lstStyle/>
                    <a:p>
                      <a:pPr algn="l" fontAlgn="t">
                        <a:buNone/>
                      </a:pPr>
                      <a:endParaRPr lang="cs-CZ" sz="1100" b="0" i="0" u="none" strike="noStrike">
                        <a:effectLst/>
                        <a:latin typeface="Arial" panose="020B0604020202020204" pitchFamily="34" charset="0"/>
                      </a:endParaRP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algn="l" fontAlgn="t">
                        <a:buNone/>
                      </a:pPr>
                      <a:r>
                        <a:rPr lang="cs-CZ" sz="1100" b="0" i="0" u="none" strike="noStrike">
                          <a:solidFill>
                            <a:srgbClr val="000000"/>
                          </a:solidFill>
                          <a:effectLst/>
                          <a:latin typeface="Arial" panose="020B0604020202020204" pitchFamily="34" charset="0"/>
                        </a:rPr>
                        <a:t>Mgr. Ivana Čepelová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700714790"/>
                  </a:ext>
                </a:extLst>
              </a:tr>
              <a:tr h="317859">
                <a:tc>
                  <a:txBody>
                    <a:bodyPr/>
                    <a:lstStyle/>
                    <a:p>
                      <a:pPr algn="l" fontAlgn="t">
                        <a:buNone/>
                      </a:pPr>
                      <a:endParaRPr lang="cs-CZ" sz="1100" b="0" i="0" u="none" strike="noStrike">
                        <a:effectLst/>
                        <a:latin typeface="Arial" panose="020B0604020202020204" pitchFamily="34" charset="0"/>
                      </a:endParaRP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tc>
                  <a:txBody>
                    <a:bodyPr/>
                    <a:lstStyle/>
                    <a:p>
                      <a:pPr algn="l" fontAlgn="t">
                        <a:buNone/>
                      </a:pPr>
                      <a:r>
                        <a:rPr lang="cs-CZ" sz="1100" b="0" i="0" u="none" strike="noStrike">
                          <a:effectLst/>
                          <a:latin typeface="Arial" panose="020B0604020202020204" pitchFamily="34" charset="0"/>
                        </a:rPr>
                        <a:t>Mgr. Petra Kučerová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864610084"/>
                  </a:ext>
                </a:extLst>
              </a:tr>
              <a:tr h="317859">
                <a:tc>
                  <a:txBody>
                    <a:bodyPr/>
                    <a:lstStyle/>
                    <a:p>
                      <a:pPr algn="l" fontAlgn="t">
                        <a:buNone/>
                      </a:pPr>
                      <a:r>
                        <a:rPr lang="cs-CZ" sz="1100" b="0" i="0" u="none" strike="noStrike">
                          <a:solidFill>
                            <a:srgbClr val="000000"/>
                          </a:solidFill>
                          <a:effectLst/>
                          <a:latin typeface="Arial" panose="020B0604020202020204" pitchFamily="34" charset="0"/>
                        </a:rPr>
                        <a:t>pedagogické asistentky</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algn="l" fontAlgn="t">
                        <a:buNone/>
                      </a:pPr>
                      <a:r>
                        <a:rPr lang="cs-CZ" sz="1100" b="0" i="0" u="none" strike="noStrike">
                          <a:solidFill>
                            <a:srgbClr val="000000"/>
                          </a:solidFill>
                          <a:effectLst/>
                          <a:latin typeface="Arial" panose="020B0604020202020204" pitchFamily="34" charset="0"/>
                        </a:rPr>
                        <a:t>Šárka Smyslová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174596124"/>
                  </a:ext>
                </a:extLst>
              </a:tr>
              <a:tr h="317859">
                <a:tc>
                  <a:txBody>
                    <a:bodyPr/>
                    <a:lstStyle/>
                    <a:p>
                      <a:pPr algn="l" fontAlgn="t">
                        <a:buNone/>
                      </a:pPr>
                      <a:endParaRPr lang="cs-CZ" sz="1100" b="0" i="0" u="none" strike="noStrike">
                        <a:effectLst/>
                        <a:latin typeface="Arial" panose="020B0604020202020204" pitchFamily="34" charset="0"/>
                      </a:endParaRP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tc>
                  <a:txBody>
                    <a:bodyPr/>
                    <a:lstStyle/>
                    <a:p>
                      <a:pPr algn="l" fontAlgn="t">
                        <a:buNone/>
                      </a:pPr>
                      <a:r>
                        <a:rPr lang="cs-CZ" sz="1100" b="0" i="0" u="none" strike="noStrike">
                          <a:effectLst/>
                          <a:latin typeface="Arial" panose="020B0604020202020204" pitchFamily="34" charset="0"/>
                        </a:rPr>
                        <a:t>Veronika Bočková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141934719"/>
                  </a:ext>
                </a:extLst>
              </a:tr>
              <a:tr h="317859">
                <a:tc>
                  <a:txBody>
                    <a:bodyPr/>
                    <a:lstStyle/>
                    <a:p>
                      <a:pPr algn="l" fontAlgn="t">
                        <a:buNone/>
                      </a:pPr>
                      <a:endParaRPr lang="cs-CZ" sz="1100" b="0" i="0" u="none" strike="noStrike">
                        <a:effectLst/>
                        <a:latin typeface="Arial" panose="020B0604020202020204" pitchFamily="34" charset="0"/>
                      </a:endParaRP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tc>
                  <a:txBody>
                    <a:bodyPr/>
                    <a:lstStyle/>
                    <a:p>
                      <a:pPr algn="l" fontAlgn="t">
                        <a:buNone/>
                      </a:pPr>
                      <a:r>
                        <a:rPr lang="cs-CZ" sz="1100" b="0" i="0" u="none" strike="noStrike">
                          <a:solidFill>
                            <a:srgbClr val="000000"/>
                          </a:solidFill>
                          <a:effectLst/>
                          <a:latin typeface="Arial" panose="020B0604020202020204" pitchFamily="34" charset="0"/>
                        </a:rPr>
                        <a:t>Iveta Boháčová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426528207"/>
                  </a:ext>
                </a:extLst>
              </a:tr>
              <a:tr h="317859">
                <a:tc>
                  <a:txBody>
                    <a:bodyPr/>
                    <a:lstStyle/>
                    <a:p>
                      <a:pPr algn="l" fontAlgn="t">
                        <a:buNone/>
                      </a:pPr>
                      <a:r>
                        <a:rPr lang="cs-CZ" sz="1100" b="0" i="0" u="none" strike="noStrike">
                          <a:solidFill>
                            <a:srgbClr val="000000"/>
                          </a:solidFill>
                          <a:effectLst/>
                          <a:latin typeface="Arial" panose="020B0604020202020204" pitchFamily="34" charset="0"/>
                        </a:rPr>
                        <a:t>školní asistentka</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3F3F3"/>
                    </a:solidFill>
                  </a:tcPr>
                </a:tc>
                <a:tc>
                  <a:txBody>
                    <a:bodyPr/>
                    <a:lstStyle/>
                    <a:p>
                      <a:pPr algn="l" fontAlgn="t">
                        <a:buNone/>
                      </a:pPr>
                      <a:r>
                        <a:rPr lang="cs-CZ" sz="1100" b="0" i="0" u="none" strike="noStrike">
                          <a:solidFill>
                            <a:srgbClr val="000000"/>
                          </a:solidFill>
                          <a:effectLst/>
                          <a:latin typeface="Arial" panose="020B0604020202020204" pitchFamily="34" charset="0"/>
                        </a:rPr>
                        <a:t>Dita Duhová</a:t>
                      </a:r>
                    </a:p>
                  </a:txBody>
                  <a:tcPr marL="38246" marR="38246" marT="38246" marB="38246">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3F3F3"/>
                    </a:solidFill>
                  </a:tcPr>
                </a:tc>
                <a:extLst>
                  <a:ext uri="{0D108BD9-81ED-4DB2-BD59-A6C34878D82A}">
                    <a16:rowId xmlns:a16="http://schemas.microsoft.com/office/drawing/2014/main" val="128328230"/>
                  </a:ext>
                </a:extLst>
              </a:tr>
              <a:tr h="317859">
                <a:tc>
                  <a:txBody>
                    <a:bodyPr/>
                    <a:lstStyle/>
                    <a:p>
                      <a:pPr algn="l" fontAlgn="t">
                        <a:buNone/>
                      </a:pPr>
                      <a:r>
                        <a:rPr lang="cs-CZ" sz="1100" b="0" i="0" u="none" strike="noStrike">
                          <a:solidFill>
                            <a:srgbClr val="000000"/>
                          </a:solidFill>
                          <a:effectLst/>
                          <a:latin typeface="Arial" panose="020B0604020202020204" pitchFamily="34" charset="0"/>
                        </a:rPr>
                        <a:t>školnice</a:t>
                      </a:r>
                    </a:p>
                  </a:txBody>
                  <a:tcPr marL="38246" marR="38246" marT="38246" marB="38246">
                    <a:lnL>
                      <a:noFill/>
                    </a:lnL>
                    <a:lnR>
                      <a:noFill/>
                    </a:lnR>
                    <a:lnT w="7620" cap="flat" cmpd="sng" algn="ctr">
                      <a:solidFill>
                        <a:srgbClr val="DDDDDD"/>
                      </a:solidFill>
                      <a:prstDash val="solid"/>
                      <a:round/>
                      <a:headEnd type="none" w="med" len="med"/>
                      <a:tailEnd type="none" w="med" len="med"/>
                    </a:lnT>
                    <a:lnB>
                      <a:noFill/>
                    </a:lnB>
                    <a:solidFill>
                      <a:srgbClr val="F9F9F9"/>
                    </a:solidFill>
                  </a:tcPr>
                </a:tc>
                <a:tc>
                  <a:txBody>
                    <a:bodyPr/>
                    <a:lstStyle/>
                    <a:p>
                      <a:pPr algn="l" fontAlgn="t">
                        <a:buNone/>
                      </a:pPr>
                      <a:r>
                        <a:rPr lang="cs-CZ" sz="1100" b="0" i="0" u="none" strike="noStrike">
                          <a:solidFill>
                            <a:srgbClr val="000000"/>
                          </a:solidFill>
                          <a:effectLst/>
                          <a:latin typeface="Arial" panose="020B0604020202020204" pitchFamily="34" charset="0"/>
                        </a:rPr>
                        <a:t>Stanislava Točoňová</a:t>
                      </a:r>
                    </a:p>
                  </a:txBody>
                  <a:tcPr marL="38246" marR="38246" marT="38246" marB="38246">
                    <a:lnL>
                      <a:noFill/>
                    </a:lnL>
                    <a:lnR>
                      <a:noFill/>
                    </a:lnR>
                    <a:lnT w="7620" cap="flat" cmpd="sng" algn="ctr">
                      <a:solidFill>
                        <a:srgbClr val="DDDDDD"/>
                      </a:solidFill>
                      <a:prstDash val="solid"/>
                      <a:round/>
                      <a:headEnd type="none" w="med" len="med"/>
                      <a:tailEnd type="none" w="med" len="med"/>
                    </a:lnT>
                    <a:lnB>
                      <a:noFill/>
                    </a:lnB>
                    <a:solidFill>
                      <a:srgbClr val="F9F9F9"/>
                    </a:solidFill>
                  </a:tcPr>
                </a:tc>
                <a:extLst>
                  <a:ext uri="{0D108BD9-81ED-4DB2-BD59-A6C34878D82A}">
                    <a16:rowId xmlns:a16="http://schemas.microsoft.com/office/drawing/2014/main" val="1947251499"/>
                  </a:ext>
                </a:extLst>
              </a:tr>
            </a:tbl>
          </a:graphicData>
        </a:graphic>
      </p:graphicFrame>
      <p:sp>
        <p:nvSpPr>
          <p:cNvPr id="5" name="Rectangle 1">
            <a:extLst>
              <a:ext uri="{FF2B5EF4-FFF2-40B4-BE49-F238E27FC236}">
                <a16:creationId xmlns:a16="http://schemas.microsoft.com/office/drawing/2014/main" id="{50C01FD3-1D82-46D7-18DB-07AB68B36AD2}"/>
              </a:ext>
            </a:extLst>
          </p:cNvPr>
          <p:cNvSpPr>
            <a:spLocks noChangeArrowheads="1"/>
          </p:cNvSpPr>
          <p:nvPr/>
        </p:nvSpPr>
        <p:spPr bwMode="auto">
          <a:xfrm>
            <a:off x="-39158" y="-378284"/>
            <a:ext cx="22388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br>
              <a:rPr kumimoji="0" lang="cs-CZ" altLang="cs-CZ" b="0" i="0" u="none" strike="noStrike" cap="none" normalizeH="0" baseline="0">
                <a:ln>
                  <a:noFill/>
                </a:ln>
                <a:solidFill>
                  <a:schemeClr val="tx1"/>
                </a:solidFill>
                <a:effectLst/>
                <a:latin typeface="Arial" panose="020B0604020202020204" pitchFamily="34" charset="0"/>
              </a:rPr>
            </a:br>
            <a:endParaRPr kumimoji="0" lang="cs-CZ" altLang="cs-CZ"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5591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0 0 L 0 0 C -0.01068 0.00116 -0.02123 0.00417 -0.03164 -0.0044 C -0.0362 -0.00833 -0.03881 -0.01736 -0.04245 -0.02384 C -0.04766 -0.0882 -0.04011 0.01111 -0.04662 -0.14676 C -0.04688 -0.15278 -0.04818 -0.15857 -0.04909 -0.16458 C -0.05092 -0.17546 -0.053 -0.18634 -0.05495 -0.19722 C -0.05599 -0.21852 -0.05743 -0.22917 -0.05157 -0.25347 C -0.04974 -0.26158 -0.04558 -0.26759 -0.04167 -0.27269 C -0.02644 -0.2919 -0.00365 -0.31181 0.01341 -0.32755 L 0.19752 -0.40023 C 0.22356 -0.39861 0.25052 -0.40764 0.27578 -0.3956 C 0.28177 -0.39306 0.27604 -0.37384 0.27669 -0.3632 C 0.27682 -0.35949 0.27773 -0.35625 0.27838 -0.35278 C 0.27942 -0.34676 0.28046 -0.34074 0.28164 -0.33496 C 0.28554 -0.31644 0.28346 -0.32708 0.2875 -0.30232 C 0.28971 -0.26783 0.28971 -0.28843 0.27252 -0.22824 C 0.22487 -0.06158 0.25143 -0.16898 0.22669 -0.06528 " pathEditMode="relative" ptsTypes="AAAAAAAAAAAAAAAAAA">
                                      <p:cBhvr>
                                        <p:cTn id="11" dur="2000" fill="hold"/>
                                        <p:tgtEl>
                                          <p:spTgt spid="4"/>
                                        </p:tgtEl>
                                        <p:attrNameLst>
                                          <p:attrName>ppt_x</p:attrName>
                                          <p:attrName>ppt_y</p:attrName>
                                        </p:attrNameLst>
                                      </p:cBhvr>
                                    </p:animMotion>
                                  </p:childTnLst>
                                </p:cTn>
                              </p:par>
                              <p:par>
                                <p:cTn id="12" presetID="0" presetClass="path" presetSubtype="0" accel="50000" decel="50000" fill="hold" grpId="0" nodeType="withEffect">
                                  <p:stCondLst>
                                    <p:cond delay="0"/>
                                  </p:stCondLst>
                                  <p:childTnLst>
                                    <p:animMotion origin="layout" path="M 0 0 L 0 0 C -0.01068 0.00116 -0.02123 0.00417 -0.03164 -0.0044 C -0.0362 -0.00833 -0.03881 -0.01736 -0.04245 -0.02384 C -0.04766 -0.0882 -0.04011 0.01111 -0.04662 -0.14676 C -0.04688 -0.15278 -0.04818 -0.15857 -0.04909 -0.16458 C -0.05092 -0.17546 -0.053 -0.18634 -0.05495 -0.19722 C -0.05599 -0.21852 -0.05743 -0.22917 -0.05157 -0.25347 C -0.04974 -0.26158 -0.04558 -0.26759 -0.04167 -0.27269 C -0.02644 -0.2919 -0.00365 -0.31181 0.01341 -0.32755 L 0.19752 -0.40023 C 0.22356 -0.39861 0.25052 -0.40764 0.27578 -0.3956 C 0.28177 -0.39306 0.27604 -0.37384 0.27669 -0.3632 C 0.27682 -0.35949 0.27773 -0.35625 0.27838 -0.35278 C 0.27942 -0.34676 0.28046 -0.34074 0.28164 -0.33496 C 0.28554 -0.31644 0.28346 -0.32708 0.2875 -0.30232 C 0.28971 -0.26783 0.28971 -0.28843 0.27252 -0.22824 C 0.22487 -0.06158 0.25143 -0.16898 0.22669 -0.06528 " pathEditMode="relative" ptsTypes="AAAAAAAAAAAAAAAAAA">
                                      <p:cBhvr>
                                        <p:cTn id="13"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B007A1-C611-E1BB-E403-72E4DB18E1D5}"/>
              </a:ext>
            </a:extLst>
          </p:cNvPr>
          <p:cNvSpPr>
            <a:spLocks noGrp="1"/>
          </p:cNvSpPr>
          <p:nvPr>
            <p:ph type="title"/>
          </p:nvPr>
        </p:nvSpPr>
        <p:spPr>
          <a:xfrm>
            <a:off x="193040" y="530693"/>
            <a:ext cx="8610600" cy="1293028"/>
          </a:xfrm>
        </p:spPr>
        <p:txBody>
          <a:bodyPr/>
          <a:lstStyle/>
          <a:p>
            <a:r>
              <a:rPr lang="cs-CZ" dirty="0"/>
              <a:t>Přestavba školy</a:t>
            </a:r>
          </a:p>
        </p:txBody>
      </p:sp>
      <p:sp>
        <p:nvSpPr>
          <p:cNvPr id="3" name="Zástupný obsah 2">
            <a:extLst>
              <a:ext uri="{FF2B5EF4-FFF2-40B4-BE49-F238E27FC236}">
                <a16:creationId xmlns:a16="http://schemas.microsoft.com/office/drawing/2014/main" id="{F4CFCD23-6A98-E22C-FCF5-BC33492549FA}"/>
              </a:ext>
            </a:extLst>
          </p:cNvPr>
          <p:cNvSpPr>
            <a:spLocks noGrp="1"/>
          </p:cNvSpPr>
          <p:nvPr>
            <p:ph idx="1"/>
          </p:nvPr>
        </p:nvSpPr>
        <p:spPr/>
        <p:txBody>
          <a:bodyPr/>
          <a:lstStyle/>
          <a:p>
            <a:r>
              <a:rPr lang="cs-CZ" dirty="0"/>
              <a:t>V roce 2024 proběhla přestavba školy. Proběhly úpravy v exteriéru i v interiéru. </a:t>
            </a:r>
          </a:p>
        </p:txBody>
      </p:sp>
    </p:spTree>
    <p:extLst>
      <p:ext uri="{BB962C8B-B14F-4D97-AF65-F5344CB8AC3E}">
        <p14:creationId xmlns:p14="http://schemas.microsoft.com/office/powerpoint/2010/main" val="419787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11432 0.00116 L 0.11432 0.00116 C 0.1405 0.00416 0.16667 0.00486 0.19271 0.00995 C 0.19492 0.01018 0.19609 0.01458 0.19766 0.01736 C 0.20404 0.02847 0.21055 0.03958 0.21641 0.05185 C 0.23125 0.08264 0.25716 0.14676 0.26354 0.17893 C 0.26589 0.19051 0.26797 0.20231 0.27057 0.21366 C 0.27422 0.22916 0.27904 0.24352 0.28229 0.25926 C 0.28646 0.27824 0.29284 0.31736 0.29284 0.31736 C 0.2918 0.32847 0.29219 0.34004 0.28997 0.35069 C 0.28828 0.35903 0.28346 0.36736 0.27956 0.37407 C 0.27891 0.37708 0.27852 0.38009 0.27747 0.38264 C 0.26927 0.40393 0.2569 0.40856 0.24206 0.41597 C 0.23464 0.41967 0.22734 0.42407 0.21979 0.42708 C 0.08438 0.48565 0.14753 0.46481 -0.01979 0.47916 C -0.07786 0.47407 -0.10143 0.48912 -0.14687 0.44444 C -0.15299 0.43842 -0.15703 0.42708 -0.16211 0.41852 C -0.16328 0.41412 -0.16615 0.40995 -0.16562 0.40486 C -0.16003 0.3537 -0.12513 0.26088 -0.11562 0.23588 C -0.09713 0.18727 -0.07174 0.11736 -0.04961 0.08403 C -0.0418 0.07199 -0.03424 0.05926 -0.02604 0.04815 C -0.01706 0.03611 -0.0082 0.02407 0.00182 0.01481 C 0.01276 0.00463 0.02487 -0.00209 0.03646 -0.00996 C 0.04596 -0.01621 0.04427 -0.01597 0.04896 -0.01597 " pathEditMode="relative" ptsTypes="AAAAAAAAAAAAAAAAAAAAAAAA">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L 0 0 C -0.00052 -0.01597 -0.00351 -0.03264 -0.00143 -0.04791 C -0.00065 -0.05324 0.00313 -0.04028 0.00482 -0.03588 C 0.02539 0.01806 0.03255 0.09815 0.06524 0.12709 C 0.06615 0.12801 0.06706 0.1294 0.0681 0.12963 C 0.07084 0.13056 0.07357 0.13056 0.07643 0.13079 C 0.08047 0.12732 0.08399 0.12315 0.08893 0.12338 C 0.09154 0.12361 0.09401 0.12593 0.09649 0.12709 C 0.10313 0.14699 0.09844 0.12871 0.08542 0.17292 C 0.08177 0.18519 0.07917 0.19861 0.07565 0.21111 C 0.07513 0.21296 0.07461 0.21482 0.07357 0.21597 C 0.06992 0.2206 0.06589 0.22454 0.06185 0.22847 C 0.05196 0.23773 0.0319 0.25556 0.0319 0.25556 C 0.03073 0.25857 0.02956 0.26134 0.02852 0.26412 C 0.02722 0.26736 0.02643 0.2713 0.025 0.27408 C 0.02201 0.27986 0.01888 0.28542 0.01524 0.29005 C 0.01003 0.29699 0.00391 0.30185 -0.00143 0.30857 C -0.00403 0.31204 -0.00586 0.31736 -0.00833 0.32107 C -0.01081 0.32454 -0.0138 0.32639 -0.01666 0.32847 C -0.02422 0.33912 -0.02278 0.3338 -0.01185 0.36042 C -0.01067 0.3632 -0.00872 0.36412 -0.0069 0.36551 C 0.00065 0.37107 0.00821 0.37662 0.01602 0.38148 C 0.02422 0.38681 0.03294 0.38982 0.04102 0.3963 C 0.05977 0.41181 0.06029 0.42616 0.07774 0.44931 C 0.09362 0.4706 0.11068 0.48889 0.12709 0.50857 C 0.13386 0.5169 0.1405 0.52546 0.14727 0.53334 C 0.17683 0.56806 0.15365 0.53866 0.17162 0.56181 L 0.11602 0.61366 C 0.10951 0.61945 0.10209 0.62269 0.09649 0.63079 C 0.0793 0.65648 0.05261 0.69954 0.0319 0.71597 C 0.02318 0.72315 0.01485 0.73287 0.0056 0.73704 C -0.01523 0.7463 -0.0056 0.74236 -0.02357 0.74931 C -0.02344 0.75185 -0.02357 0.75463 -0.02291 0.75671 C -0.02083 0.76389 -0.0194 0.76528 -0.01601 0.76783 C 0.00222 0.78241 -0.00768 0.77639 0.02018 0.77894 C 0.04571 0.79121 0.01784 0.7757 0.0375 0.79259 C 0.07031 0.82084 0.0418 0.79421 0.06042 0.80741 C 0.06419 0.81019 0.06419 0.8125 0.06732 0.81736 C 0.06797 0.81829 0.06875 0.81898 0.0694 0.81991 C 0.07018 0.8132 0.07097 0.80671 0.07149 0.8 C 0.07539 0.75486 0.07683 0.7088 0.08268 0.66412 C 0.09232 0.59028 0.08946 0.61852 0.0931 0.58033 C 0.09232 0.43588 0.11133 0.40324 0.09102 0.43959 " pathEditMode="relative" ptsTypes="AAAAAAAAAAAAAAAAAAAAAAAAAAAAAAAAAAAAAAAAAAAA">
                                      <p:cBhvr>
                                        <p:cTn id="10" dur="2000" fill="hold"/>
                                        <p:tgtEl>
                                          <p:spTgt spid="3">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9DE02C-F3C4-4B58-AC1A-EEB0AA3CF9C6}"/>
              </a:ext>
            </a:extLst>
          </p:cNvPr>
          <p:cNvSpPr>
            <a:spLocks noGrp="1"/>
          </p:cNvSpPr>
          <p:nvPr>
            <p:ph type="title"/>
          </p:nvPr>
        </p:nvSpPr>
        <p:spPr>
          <a:xfrm>
            <a:off x="-777720" y="0"/>
            <a:ext cx="8610600" cy="1293028"/>
          </a:xfrm>
        </p:spPr>
        <p:txBody>
          <a:bodyPr/>
          <a:lstStyle/>
          <a:p>
            <a:r>
              <a:rPr lang="cs-CZ" dirty="0"/>
              <a:t>Fotografie školy</a:t>
            </a:r>
          </a:p>
        </p:txBody>
      </p:sp>
      <p:sp>
        <p:nvSpPr>
          <p:cNvPr id="3" name="Zástupný obsah 2">
            <a:extLst>
              <a:ext uri="{FF2B5EF4-FFF2-40B4-BE49-F238E27FC236}">
                <a16:creationId xmlns:a16="http://schemas.microsoft.com/office/drawing/2014/main" id="{811E3395-D085-C058-A739-CEBE017062E9}"/>
              </a:ext>
            </a:extLst>
          </p:cNvPr>
          <p:cNvSpPr>
            <a:spLocks noGrp="1"/>
          </p:cNvSpPr>
          <p:nvPr>
            <p:ph idx="1"/>
          </p:nvPr>
        </p:nvSpPr>
        <p:spPr>
          <a:xfrm>
            <a:off x="315091" y="1106254"/>
            <a:ext cx="5171309" cy="3872146"/>
          </a:xfrm>
        </p:spPr>
        <p:txBody>
          <a:bodyPr>
            <a:normAutofit/>
          </a:bodyPr>
          <a:lstStyle/>
          <a:p>
            <a:pPr marL="0" indent="0">
              <a:buNone/>
            </a:pPr>
            <a:r>
              <a:rPr lang="cs-CZ" sz="2400" dirty="0"/>
              <a:t>Fotografie školy před přestavbou</a:t>
            </a:r>
            <a:r>
              <a:rPr lang="cs-CZ" dirty="0"/>
              <a:t>.</a:t>
            </a:r>
          </a:p>
          <a:p>
            <a:pPr marL="0" indent="0">
              <a:buNone/>
            </a:pPr>
            <a:endParaRPr lang="cs-CZ" dirty="0"/>
          </a:p>
          <a:p>
            <a:pPr marL="0" indent="0">
              <a:buNone/>
            </a:pPr>
            <a:endParaRPr lang="cs-CZ" dirty="0"/>
          </a:p>
          <a:p>
            <a:pPr marL="0" indent="0">
              <a:buNone/>
            </a:pPr>
            <a:endParaRPr lang="cs-CZ" dirty="0"/>
          </a:p>
          <a:p>
            <a:pPr marL="0" indent="0">
              <a:buNone/>
            </a:pPr>
            <a:endParaRPr lang="cs-CZ" dirty="0"/>
          </a:p>
          <a:p>
            <a:pPr marL="0" indent="0">
              <a:buNone/>
            </a:pPr>
            <a:endParaRPr lang="cs-CZ" dirty="0"/>
          </a:p>
          <a:p>
            <a:pPr marL="0" indent="0">
              <a:buNone/>
            </a:pPr>
            <a:endParaRPr lang="cs-CZ" dirty="0"/>
          </a:p>
          <a:p>
            <a:pPr marL="0" indent="0">
              <a:buNone/>
            </a:pPr>
            <a:endParaRPr lang="cs-CZ" dirty="0"/>
          </a:p>
          <a:p>
            <a:pPr marL="0" indent="0">
              <a:buNone/>
            </a:pPr>
            <a:r>
              <a:rPr lang="cs-CZ" dirty="0"/>
              <a:t>Fotografie školy po přestavbě.</a:t>
            </a:r>
          </a:p>
          <a:p>
            <a:pPr marL="0" indent="0">
              <a:buNone/>
            </a:pPr>
            <a:endParaRPr lang="cs-CZ" dirty="0"/>
          </a:p>
          <a:p>
            <a:pPr marL="0" indent="0">
              <a:buNone/>
            </a:pPr>
            <a:endParaRPr lang="cs-CZ" dirty="0"/>
          </a:p>
        </p:txBody>
      </p:sp>
      <p:pic>
        <p:nvPicPr>
          <p:cNvPr id="1026" name="Picture 2" descr="Základní škola a Mateřská škola Mikulovice, okres Pardubice (Škola) •  Mapy.cz">
            <a:extLst>
              <a:ext uri="{FF2B5EF4-FFF2-40B4-BE49-F238E27FC236}">
                <a16:creationId xmlns:a16="http://schemas.microsoft.com/office/drawing/2014/main" id="{662A0486-319C-9DFE-0417-03889EACC8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9303" y="960120"/>
            <a:ext cx="3686384" cy="2765268"/>
          </a:xfrm>
          <a:prstGeom prst="rect">
            <a:avLst/>
          </a:prstGeom>
          <a:noFill/>
          <a:extLst>
            <a:ext uri="{909E8E84-426E-40DD-AFC4-6F175D3DCCD1}">
              <a14:hiddenFill xmlns:a14="http://schemas.microsoft.com/office/drawing/2010/main">
                <a:solidFill>
                  <a:srgbClr val="FFFFFF"/>
                </a:solidFill>
              </a14:hiddenFill>
            </a:ext>
          </a:extLst>
        </p:spPr>
      </p:pic>
      <p:pic>
        <p:nvPicPr>
          <p:cNvPr id="5" name="Obrázek 4" descr="Obsah obrázku venku, obloha, strom, silnice&#10;&#10;Obsah vygenerovaný umělou inteligencí může být nesprávný.">
            <a:extLst>
              <a:ext uri="{FF2B5EF4-FFF2-40B4-BE49-F238E27FC236}">
                <a16:creationId xmlns:a16="http://schemas.microsoft.com/office/drawing/2014/main" id="{196996B1-109F-3779-0380-224E0EDEDB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8400" y="3965108"/>
            <a:ext cx="5039360" cy="2834640"/>
          </a:xfrm>
          <a:prstGeom prst="rect">
            <a:avLst/>
          </a:prstGeom>
        </p:spPr>
      </p:pic>
    </p:spTree>
    <p:extLst>
      <p:ext uri="{BB962C8B-B14F-4D97-AF65-F5344CB8AC3E}">
        <p14:creationId xmlns:p14="http://schemas.microsoft.com/office/powerpoint/2010/main" val="345385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6198 -0.01157 L 0.06198 -0.01157 C 0.05964 0.03079 0.05742 0.06297 0.0612 0.11042 C 0.06354 0.13982 0.07032 0.16736 0.07513 0.1956 C 0.07683 0.20579 0.07891 0.21551 0.08073 0.22523 C 0.0819 0.23195 0.08308 0.23843 0.08425 0.24514 C 0.08516 0.25 0.08607 0.25486 0.08698 0.25996 C 0.08815 0.26644 0.08933 0.27315 0.0905 0.27963 C 0.09115 0.28334 0.09206 0.28704 0.09258 0.29074 C 0.09571 0.31505 0.09427 0.30139 0.09675 0.33148 C 0.0987 0.38334 0.09727 0.33681 0.09675 0.4463 C 0.09649 0.52153 0.09519 0.59699 0.0961 0.67223 C 0.09623 0.68889 0.09753 0.63912 0.09883 0.62292 C 0.09935 0.61644 0.10065 0.61042 0.1017 0.6044 C 0.10091 0.56412 0.10091 0.52408 0.09401 0.48449 C 0.09258 0.47709 0.08946 0.46019 0.08841 0.45116 C 0.08763 0.44468 0.08737 0.43797 0.08633 0.43148 C 0.08503 0.42315 0.08295 0.41505 0.08138 0.40672 C 0.08047 0.40162 0.07956 0.39607 0.07865 0.39074 C 0.07813 0.3875 0.07748 0.38426 0.07722 0.38079 C 0.07591 0.36412 0.07696 0.3463 0.07383 0.33033 C 0.06537 0.28773 0.07279 0.32662 0.06758 0.29699 C 0.06433 0.27894 0.06498 0.28635 0.06328 0.26852 C 0.05521 0.17848 0.06198 0.10047 0.06198 -0.00185 " pathEditMode="relative" ptsTypes="AAAAAAAAAAAAAAAAAAAAAAAA">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L 0 0 C 0.01484 -0.02338 0.02383 -0.03611 0.03685 -0.06296 C 0.04115 -0.07199 0.04427 -0.08264 0.0487 -0.09143 C 0.0582 -0.11065 0.06862 -0.12847 0.07852 -0.14699 C 0.08594 -0.16088 0.09271 -0.17615 0.10078 -0.18889 L 0.1487 -0.26551 C 0.1513 -0.2699 0.15365 -0.27546 0.15703 -0.27778 C 0.17292 -0.28981 0.17201 -0.2875 0.18828 -0.30879 C 0.19661 -0.31967 0.20339 -0.33449 0.2125 -0.34328 C 0.22201 -0.35231 0.23112 -0.36273 0.24102 -0.37037 C 0.25612 -0.3824 0.26536 -0.38264 0.28125 -0.38657 C 0.29583 -0.39629 0.31081 -0.40463 0.325 -0.4162 C 0.34036 -0.42847 0.37904 -0.47268 0.3987 -0.47778 C 0.43841 -0.48842 0.47878 -0.48935 0.51888 -0.49514 C 0.53568 -0.49467 0.5556 -0.51088 0.56953 -0.49398 C 0.57747 -0.48426 0.55651 -0.46736 0.54805 -0.45926 C 0.45807 -0.37407 0.36615 -0.29606 0.275 -0.21481 C 0.24362 -0.18703 0.21133 -0.16227 0.1806 -0.13217 C 0.1625 -0.11458 0.14531 -0.09398 0.12643 -0.07916 C 0.06901 -0.03356 0.01198 0.01528 -0.04792 0.04931 C -0.06523 0.05926 -0.08307 0.0669 -0.1 0.07894 C -0.12214 0.09445 -0.13568 0.1081 -0.15339 0.12593 " pathEditMode="relative" ptsTypes="AAAAAAAAAAAAAAAAAAAAAAA">
                                      <p:cBhvr>
                                        <p:cTn id="10" dur="2000" fill="hold"/>
                                        <p:tgtEl>
                                          <p:spTgt spid="3">
                                            <p:txEl>
                                              <p:pRg st="0" end="0"/>
                                            </p:txEl>
                                          </p:spTgt>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 0 L 0 0 C 0.01484 -0.02338 0.02383 -0.03611 0.03685 -0.06296 C 0.04115 -0.07199 0.04427 -0.08264 0.0487 -0.09143 C 0.0582 -0.11065 0.06862 -0.12847 0.07852 -0.14699 C 0.08594 -0.16088 0.09271 -0.17615 0.10078 -0.18889 L 0.1487 -0.26551 C 0.1513 -0.2699 0.15365 -0.27546 0.15703 -0.27778 C 0.17292 -0.28981 0.17201 -0.2875 0.18828 -0.30879 C 0.19661 -0.31967 0.20339 -0.33449 0.2125 -0.34328 C 0.22201 -0.35231 0.23112 -0.36273 0.24102 -0.37037 C 0.25612 -0.3824 0.26536 -0.38264 0.28125 -0.38657 C 0.29583 -0.39629 0.31081 -0.40463 0.325 -0.4162 C 0.34036 -0.42847 0.37904 -0.47268 0.3987 -0.47778 C 0.43841 -0.48842 0.47878 -0.48935 0.51888 -0.49514 C 0.53568 -0.49467 0.5556 -0.51088 0.56953 -0.49398 C 0.57747 -0.48426 0.55651 -0.46736 0.54805 -0.45926 C 0.45807 -0.37407 0.36615 -0.29606 0.275 -0.21481 C 0.24362 -0.18703 0.21133 -0.16227 0.1806 -0.13217 C 0.1625 -0.11458 0.14531 -0.09398 0.12643 -0.07916 C 0.06901 -0.03356 0.01198 0.01528 -0.04792 0.04931 C -0.06523 0.05926 -0.08307 0.0669 -0.1 0.07894 C -0.12214 0.09445 -0.13568 0.1081 -0.15339 0.12593 " pathEditMode="relative" ptsTypes="AAAAAAAAAAAAAAAAAAAAAAA">
                                      <p:cBhvr>
                                        <p:cTn id="14" dur="2000" fill="hold"/>
                                        <p:tgtEl>
                                          <p:spTgt spid="3">
                                            <p:txEl>
                                              <p:pRg st="8" end="8"/>
                                            </p:txEl>
                                          </p:spTgt>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circle(in)">
                                      <p:cBhvr>
                                        <p:cTn id="19" dur="20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8975CA-D122-9D59-2378-AE328AEB436E}"/>
              </a:ext>
            </a:extLst>
          </p:cNvPr>
          <p:cNvSpPr>
            <a:spLocks noGrp="1"/>
          </p:cNvSpPr>
          <p:nvPr>
            <p:ph type="title"/>
          </p:nvPr>
        </p:nvSpPr>
        <p:spPr>
          <a:xfrm>
            <a:off x="-1456266" y="738973"/>
            <a:ext cx="8610600" cy="1293028"/>
          </a:xfrm>
        </p:spPr>
        <p:txBody>
          <a:bodyPr/>
          <a:lstStyle/>
          <a:p>
            <a:r>
              <a:rPr lang="cs-CZ" dirty="0"/>
              <a:t>Zdroje</a:t>
            </a:r>
          </a:p>
        </p:txBody>
      </p:sp>
      <p:sp>
        <p:nvSpPr>
          <p:cNvPr id="3" name="Zástupný obsah 2">
            <a:extLst>
              <a:ext uri="{FF2B5EF4-FFF2-40B4-BE49-F238E27FC236}">
                <a16:creationId xmlns:a16="http://schemas.microsoft.com/office/drawing/2014/main" id="{274332E5-E551-05F9-64E2-2FB15345658B}"/>
              </a:ext>
            </a:extLst>
          </p:cNvPr>
          <p:cNvSpPr>
            <a:spLocks noGrp="1"/>
          </p:cNvSpPr>
          <p:nvPr>
            <p:ph idx="1"/>
          </p:nvPr>
        </p:nvSpPr>
        <p:spPr/>
        <p:txBody>
          <a:bodyPr/>
          <a:lstStyle/>
          <a:p>
            <a:r>
              <a:rPr lang="cs-CZ" dirty="0">
                <a:hlinkClick r:id="rId2"/>
              </a:rPr>
              <a:t>https://www.zs-mikulovice.cz/historie-skoly/</a:t>
            </a:r>
            <a:endParaRPr lang="cs-CZ" dirty="0"/>
          </a:p>
          <a:p>
            <a:r>
              <a:rPr lang="cs-CZ" dirty="0">
                <a:hlinkClick r:id="rId3"/>
              </a:rPr>
              <a:t>https://mapy.cz/zakladni?source=firm&amp;id=358772&amp;gallery=1&amp;sourcep=ffoto&amp;idp=6333980&amp;x=15.7748532&amp;y=49.9897675&amp;z=17</a:t>
            </a:r>
            <a:endParaRPr lang="cs-CZ" dirty="0"/>
          </a:p>
          <a:p>
            <a:endParaRPr lang="cs-CZ" dirty="0"/>
          </a:p>
        </p:txBody>
      </p:sp>
    </p:spTree>
    <p:extLst>
      <p:ext uri="{BB962C8B-B14F-4D97-AF65-F5344CB8AC3E}">
        <p14:creationId xmlns:p14="http://schemas.microsoft.com/office/powerpoint/2010/main" val="11668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23907 0.00625 L 0.23907 0.00625 C 0.23842 0.01644 0.23985 0.02801 0.23698 0.03681 C 0.23594 0.03982 0.23516 0.04283 0.23412 0.0456 C 0.23112 0.05347 0.22761 0.06065 0.22487 0.06852 C 0.22188 0.07709 0.21954 0.08634 0.21693 0.09514 C 0.21485 0.11181 0.21172 0.12801 0.21055 0.14468 C 0.20938 0.16204 0.21003 0.1794 0.20977 0.19676 C 0.20925 0.25949 0.21016 0.32222 0.20834 0.38472 C 0.20821 0.39051 0.20573 0.39514 0.20404 0.4 C 0.20261 0.40417 0.20066 0.40741 0.19909 0.41134 C 0.19779 0.41459 0.19714 0.41875 0.19558 0.42153 C 0.18204 0.4456 0.19623 0.40209 0.17618 0.44954 C 0.15235 0.50602 0.17683 0.44699 0.16407 0.47986 C 0.16224 0.48472 0.16016 0.48912 0.15834 0.49398 C 0.15261 0.50972 0.15183 0.51366 0.14766 0.52824 C 0.1474 0.53125 0.14649 0.53426 0.14701 0.53704 C 0.14922 0.55046 0.16459 0.55093 0.16771 0.55232 C 0.1793 0.55185 0.19115 0.55463 0.20261 0.55116 C 0.23073 0.54283 0.27071 0.5169 0.29701 0.49653 C 0.32552 0.47431 0.35378 0.45023 0.38191 0.42662 C 0.39154 0.41852 0.40131 0.41088 0.41055 0.40116 C 0.42318 0.3882 0.43594 0.37546 0.44844 0.36181 C 0.46498 0.34375 0.49766 0.30602 0.49766 0.30602 C 0.50026 0.29884 0.50391 0.29259 0.50547 0.28449 C 0.50677 0.27801 0.50638 0.27084 0.50625 0.26412 C 0.50599 0.25139 0.50704 0.23773 0.50417 0.22593 C 0.5 0.21042 0.49076 0.20139 0.48191 0.19815 C 0.46133 0.19028 0.44011 0.18658 0.4198 0.17639 C 0.40105 0.16713 0.40795 0.17037 0.39909 0.16644 C 0.39701 0.16412 0.39454 0.16296 0.39271 0.15996 C 0.39063 0.15671 0.38946 0.15232 0.38763 0.14861 C 0.38659 0.1463 0.38516 0.14468 0.38412 0.14213 C 0.38204 0.13727 0.38112 0.13079 0.37839 0.12709 C 0.37071 0.11644 0.36172 0.10903 0.35339 0.10023 C 0.34089 0.0875 0.32878 0.07685 0.3155 0.06597 C 0.30938 0.06111 0.303 0.05741 0.29701 0.05209 C 0.28816 0.04421 0.27891 0.0375 0.27123 0.02662 C 0.27006 0.025 0.26875 0.02361 0.26771 0.02153 C 0.26654 0.01968 0.26576 0.01736 0.26485 0.01528 C 0.26459 0.01389 0.26394 0.01273 0.26407 0.01134 C 0.26446 0.00834 0.26498 0.00486 0.26628 0.00255 C 0.26823 -0.00092 0.27331 -1.85185E-6 0.27552 -1.85185E-6 " pathEditMode="relative" ptsTypes="AAAAAAAAAAAAAAAAAAAAAAAAAAAAAAAAAAAAAAAAAAA">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26" presetClass="path" presetSubtype="0" accel="50000" decel="50000" fill="hold" grpId="0"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10" dur="2000" fill="hold"/>
                                        <p:tgtEl>
                                          <p:spTgt spid="3">
                                            <p:txEl>
                                              <p:pRg st="0" end="0"/>
                                            </p:txEl>
                                          </p:spTgt>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26" presetClass="path" presetSubtype="0" accel="50000" decel="50000" fill="hold" grpId="0"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14" dur="2000" fill="hold"/>
                                        <p:tgtEl>
                                          <p:spTgt spid="3">
                                            <p:txEl>
                                              <p:pRg st="1" end="1"/>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Kondenzační stopa">
  <a:themeElements>
    <a:clrScheme name="Kondenzační stopa">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Kondenzační stopa">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denzační stopa">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TM04033937[[fn=Kondenzační stopa]]</Template>
  <TotalTime>102</TotalTime>
  <Words>433</Words>
  <Application>Microsoft Office PowerPoint</Application>
  <PresentationFormat>Širokoúhlá obrazovka</PresentationFormat>
  <Paragraphs>50</Paragraphs>
  <Slides>9</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9</vt:i4>
      </vt:variant>
    </vt:vector>
  </HeadingPairs>
  <TitlesOfParts>
    <vt:vector size="13" baseType="lpstr">
      <vt:lpstr>Arial</vt:lpstr>
      <vt:lpstr>Century Gothic</vt:lpstr>
      <vt:lpstr>Montserrat</vt:lpstr>
      <vt:lpstr>Kondenzační stopa</vt:lpstr>
      <vt:lpstr>základNÍ škola mikulovice</vt:lpstr>
      <vt:lpstr>Kde Mikulovice leží</vt:lpstr>
      <vt:lpstr>informace o škole</vt:lpstr>
      <vt:lpstr>Historie mikulovické školy </vt:lpstr>
      <vt:lpstr>Já a škola</vt:lpstr>
      <vt:lpstr>Zaměstnanci školy</vt:lpstr>
      <vt:lpstr>Přestavba školy</vt:lpstr>
      <vt:lpstr>Fotografie školy</vt:lpstr>
      <vt:lpstr>Zdroje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 27</dc:creator>
  <cp:lastModifiedBy>Le 27</cp:lastModifiedBy>
  <cp:revision>3</cp:revision>
  <dcterms:created xsi:type="dcterms:W3CDTF">2025-04-04T10:02:25Z</dcterms:created>
  <dcterms:modified xsi:type="dcterms:W3CDTF">2025-04-25T10:34:07Z</dcterms:modified>
</cp:coreProperties>
</file>